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3" r:id="rId3"/>
    <p:sldId id="257" r:id="rId4"/>
    <p:sldId id="258" r:id="rId5"/>
    <p:sldId id="278" r:id="rId6"/>
    <p:sldId id="274" r:id="rId7"/>
    <p:sldId id="259" r:id="rId8"/>
    <p:sldId id="260" r:id="rId9"/>
    <p:sldId id="300" r:id="rId10"/>
    <p:sldId id="275" r:id="rId11"/>
    <p:sldId id="279" r:id="rId12"/>
    <p:sldId id="280" r:id="rId13"/>
    <p:sldId id="281" r:id="rId14"/>
    <p:sldId id="289" r:id="rId15"/>
    <p:sldId id="261" r:id="rId16"/>
    <p:sldId id="263" r:id="rId17"/>
    <p:sldId id="267" r:id="rId18"/>
    <p:sldId id="286" r:id="rId19"/>
    <p:sldId id="287" r:id="rId20"/>
    <p:sldId id="288" r:id="rId21"/>
    <p:sldId id="290" r:id="rId22"/>
    <p:sldId id="276" r:id="rId23"/>
    <p:sldId id="283" r:id="rId24"/>
    <p:sldId id="284" r:id="rId25"/>
    <p:sldId id="277" r:id="rId26"/>
    <p:sldId id="265" r:id="rId27"/>
    <p:sldId id="291" r:id="rId28"/>
    <p:sldId id="266" r:id="rId29"/>
    <p:sldId id="292" r:id="rId30"/>
    <p:sldId id="272" r:id="rId31"/>
    <p:sldId id="294" r:id="rId32"/>
    <p:sldId id="295" r:id="rId33"/>
    <p:sldId id="296" r:id="rId34"/>
    <p:sldId id="293" r:id="rId35"/>
    <p:sldId id="297" r:id="rId36"/>
    <p:sldId id="298" r:id="rId37"/>
    <p:sldId id="299"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249"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_rels/data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2.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1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CB3645-BAC7-469A-AA2A-0AFC06515C3D}" type="doc">
      <dgm:prSet loTypeId="urn:microsoft.com/office/officeart/2018/2/layout/IconVerticalSolidList" loCatId="icon" qsTypeId="urn:microsoft.com/office/officeart/2005/8/quickstyle/simple4" qsCatId="simple" csTypeId="urn:microsoft.com/office/officeart/2005/8/colors/colorful5" csCatId="colorful" phldr="1"/>
      <dgm:spPr/>
      <dgm:t>
        <a:bodyPr/>
        <a:lstStyle/>
        <a:p>
          <a:endParaRPr lang="en-US"/>
        </a:p>
      </dgm:t>
    </dgm:pt>
    <dgm:pt modelId="{DC59D4A2-E9A7-45B0-9E37-6335BC2A63DC}">
      <dgm:prSet custT="1"/>
      <dgm:spPr/>
      <dgm:t>
        <a:bodyPr/>
        <a:lstStyle/>
        <a:p>
          <a:pPr>
            <a:lnSpc>
              <a:spcPct val="100000"/>
            </a:lnSpc>
          </a:pPr>
          <a:r>
            <a:rPr lang="en-US" sz="1600" b="1" i="0" dirty="0">
              <a:solidFill>
                <a:schemeClr val="bg1"/>
              </a:solidFill>
            </a:rPr>
            <a:t>Testing hardware under conditions simulating expected real-life conditions, including storage, transportation, operation and maintenance environments</a:t>
          </a:r>
          <a:endParaRPr lang="en-US" sz="1600" b="1" dirty="0">
            <a:solidFill>
              <a:schemeClr val="bg1"/>
            </a:solidFill>
          </a:endParaRPr>
        </a:p>
      </dgm:t>
    </dgm:pt>
    <dgm:pt modelId="{B24ED4B1-89F9-47E1-A5DF-F655AE1F5E61}" type="parTrans" cxnId="{556B08FA-CA34-4CA7-8D67-48650FF097AF}">
      <dgm:prSet/>
      <dgm:spPr/>
      <dgm:t>
        <a:bodyPr/>
        <a:lstStyle/>
        <a:p>
          <a:endParaRPr lang="en-US"/>
        </a:p>
      </dgm:t>
    </dgm:pt>
    <dgm:pt modelId="{B3D5D13E-B208-4851-95C2-A9998C0D59DD}" type="sibTrans" cxnId="{556B08FA-CA34-4CA7-8D67-48650FF097AF}">
      <dgm:prSet/>
      <dgm:spPr/>
      <dgm:t>
        <a:bodyPr/>
        <a:lstStyle/>
        <a:p>
          <a:endParaRPr lang="en-US" b="1">
            <a:solidFill>
              <a:schemeClr val="bg1"/>
            </a:solidFill>
          </a:endParaRPr>
        </a:p>
      </dgm:t>
    </dgm:pt>
    <dgm:pt modelId="{00208C7D-A4EA-4B39-B087-B149B0749AB1}">
      <dgm:prSet custT="1"/>
      <dgm:spPr/>
      <dgm:t>
        <a:bodyPr/>
        <a:lstStyle/>
        <a:p>
          <a:pPr>
            <a:lnSpc>
              <a:spcPct val="100000"/>
            </a:lnSpc>
          </a:pPr>
          <a:r>
            <a:rPr lang="en-US" sz="1600" b="1" i="0" dirty="0">
              <a:solidFill>
                <a:schemeClr val="bg1"/>
              </a:solidFill>
            </a:rPr>
            <a:t>Ensuring the hardware confirms with local environmental requirements, including shelter, space, furnishings and fittings, electrical power supply and relevant extremes of temperature, humidity and pollution</a:t>
          </a:r>
          <a:endParaRPr lang="en-US" sz="1600" b="1" dirty="0">
            <a:solidFill>
              <a:schemeClr val="bg1"/>
            </a:solidFill>
          </a:endParaRPr>
        </a:p>
      </dgm:t>
    </dgm:pt>
    <dgm:pt modelId="{5E9DFE77-8881-4D8B-A2E0-1BAB2EE1322C}" type="parTrans" cxnId="{A600D40A-7EC2-484B-811A-C9D33093F773}">
      <dgm:prSet/>
      <dgm:spPr/>
      <dgm:t>
        <a:bodyPr/>
        <a:lstStyle/>
        <a:p>
          <a:endParaRPr lang="en-US"/>
        </a:p>
      </dgm:t>
    </dgm:pt>
    <dgm:pt modelId="{50FAB876-1E7E-4FEB-B43E-19E8E246B3EA}" type="sibTrans" cxnId="{A600D40A-7EC2-484B-811A-C9D33093F773}">
      <dgm:prSet/>
      <dgm:spPr/>
      <dgm:t>
        <a:bodyPr/>
        <a:lstStyle/>
        <a:p>
          <a:endParaRPr lang="en-US" b="1">
            <a:solidFill>
              <a:schemeClr val="bg1"/>
            </a:solidFill>
          </a:endParaRPr>
        </a:p>
      </dgm:t>
    </dgm:pt>
    <dgm:pt modelId="{872A6F7B-7152-4544-8FD7-BCE9733EBEE2}">
      <dgm:prSet custT="1"/>
      <dgm:spPr/>
      <dgm:t>
        <a:bodyPr/>
        <a:lstStyle/>
        <a:p>
          <a:pPr>
            <a:lnSpc>
              <a:spcPct val="100000"/>
            </a:lnSpc>
          </a:pPr>
          <a:r>
            <a:rPr lang="en-US" sz="1600" b="1" i="0">
              <a:solidFill>
                <a:schemeClr val="bg1"/>
              </a:solidFill>
            </a:rPr>
            <a:t>Verifying that hardware can perform under expected normal conditions and possible abnormal conditions</a:t>
          </a:r>
        </a:p>
      </dgm:t>
    </dgm:pt>
    <dgm:pt modelId="{C1C24A50-C862-47E0-BC79-EF05AB371917}" type="parTrans" cxnId="{DAA907A4-1D0C-4053-83B5-1E1F81652345}">
      <dgm:prSet/>
      <dgm:spPr/>
      <dgm:t>
        <a:bodyPr/>
        <a:lstStyle/>
        <a:p>
          <a:endParaRPr lang="en-US"/>
        </a:p>
      </dgm:t>
    </dgm:pt>
    <dgm:pt modelId="{74628460-47B6-4CDB-995E-588538760D7B}" type="sibTrans" cxnId="{DAA907A4-1D0C-4053-83B5-1E1F81652345}">
      <dgm:prSet/>
      <dgm:spPr/>
      <dgm:t>
        <a:bodyPr/>
        <a:lstStyle/>
        <a:p>
          <a:endParaRPr lang="en-US" b="1">
            <a:solidFill>
              <a:schemeClr val="bg1"/>
            </a:solidFill>
          </a:endParaRPr>
        </a:p>
      </dgm:t>
    </dgm:pt>
    <dgm:pt modelId="{CE1FB8FD-EE98-4D75-BF6F-8DFFA39CFF5A}">
      <dgm:prSet custT="1"/>
      <dgm:spPr/>
      <dgm:t>
        <a:bodyPr/>
        <a:lstStyle/>
        <a:p>
          <a:pPr>
            <a:lnSpc>
              <a:spcPct val="100000"/>
            </a:lnSpc>
          </a:pPr>
          <a:r>
            <a:rPr lang="en-US" sz="1600" b="1" i="0" dirty="0">
              <a:solidFill>
                <a:schemeClr val="bg1"/>
              </a:solidFill>
            </a:rPr>
            <a:t>Ensuring appropriate security measures are in place and that they confirm to appropriate standards. </a:t>
          </a:r>
        </a:p>
      </dgm:t>
    </dgm:pt>
    <dgm:pt modelId="{9ECFDC9E-37C2-4A8D-9AFB-6F0F4A8FE350}" type="parTrans" cxnId="{E7FB16FB-1723-46A1-BBAC-90745648DC02}">
      <dgm:prSet/>
      <dgm:spPr/>
      <dgm:t>
        <a:bodyPr/>
        <a:lstStyle/>
        <a:p>
          <a:endParaRPr lang="en-US"/>
        </a:p>
      </dgm:t>
    </dgm:pt>
    <dgm:pt modelId="{5916A0F3-E1CE-45DB-921C-663490FC7288}" type="sibTrans" cxnId="{E7FB16FB-1723-46A1-BBAC-90745648DC02}">
      <dgm:prSet/>
      <dgm:spPr/>
      <dgm:t>
        <a:bodyPr/>
        <a:lstStyle/>
        <a:p>
          <a:endParaRPr lang="en-US"/>
        </a:p>
      </dgm:t>
    </dgm:pt>
    <dgm:pt modelId="{4A5FE81F-F5C3-4E72-9D44-A2B29995595C}" type="pres">
      <dgm:prSet presAssocID="{13CB3645-BAC7-469A-AA2A-0AFC06515C3D}" presName="root" presStyleCnt="0">
        <dgm:presLayoutVars>
          <dgm:dir/>
          <dgm:resizeHandles val="exact"/>
        </dgm:presLayoutVars>
      </dgm:prSet>
      <dgm:spPr/>
    </dgm:pt>
    <dgm:pt modelId="{1924CDD9-09DE-466F-86D5-77D17A35EBF6}" type="pres">
      <dgm:prSet presAssocID="{DC59D4A2-E9A7-45B0-9E37-6335BC2A63DC}" presName="compNode" presStyleCnt="0"/>
      <dgm:spPr/>
    </dgm:pt>
    <dgm:pt modelId="{D2EEA28A-1821-46EE-B0E5-F71EE3479ACD}" type="pres">
      <dgm:prSet presAssocID="{DC59D4A2-E9A7-45B0-9E37-6335BC2A63DC}" presName="bgRect" presStyleLbl="bgShp" presStyleIdx="0" presStyleCnt="4" custLinFactNeighborY="-2239"/>
      <dgm:spPr/>
    </dgm:pt>
    <dgm:pt modelId="{B211D62A-1C40-4EA4-8B1F-5A3140EA67EB}" type="pres">
      <dgm:prSet presAssocID="{DC59D4A2-E9A7-45B0-9E37-6335BC2A63D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Gears"/>
        </a:ext>
      </dgm:extLst>
    </dgm:pt>
    <dgm:pt modelId="{3DC9D395-84EA-400D-90DA-F23A3D6E5E8A}" type="pres">
      <dgm:prSet presAssocID="{DC59D4A2-E9A7-45B0-9E37-6335BC2A63DC}" presName="spaceRect" presStyleCnt="0"/>
      <dgm:spPr/>
    </dgm:pt>
    <dgm:pt modelId="{9EF7A744-A937-4608-B7E5-8B0BDE6094CB}" type="pres">
      <dgm:prSet presAssocID="{DC59D4A2-E9A7-45B0-9E37-6335BC2A63DC}" presName="parTx" presStyleLbl="revTx" presStyleIdx="0" presStyleCnt="4">
        <dgm:presLayoutVars>
          <dgm:chMax val="0"/>
          <dgm:chPref val="0"/>
        </dgm:presLayoutVars>
      </dgm:prSet>
      <dgm:spPr/>
    </dgm:pt>
    <dgm:pt modelId="{5322964C-E629-4EEB-9A45-FC576D9BBD8E}" type="pres">
      <dgm:prSet presAssocID="{B3D5D13E-B208-4851-95C2-A9998C0D59DD}" presName="sibTrans" presStyleCnt="0"/>
      <dgm:spPr/>
    </dgm:pt>
    <dgm:pt modelId="{13A98E5A-E147-4E0B-95C2-74AD3CA0C6B9}" type="pres">
      <dgm:prSet presAssocID="{00208C7D-A4EA-4B39-B087-B149B0749AB1}" presName="compNode" presStyleCnt="0"/>
      <dgm:spPr/>
    </dgm:pt>
    <dgm:pt modelId="{DC60571C-3511-4494-94A7-012602DDCB57}" type="pres">
      <dgm:prSet presAssocID="{00208C7D-A4EA-4B39-B087-B149B0749AB1}" presName="bgRect" presStyleLbl="bgShp" presStyleIdx="1" presStyleCnt="4"/>
      <dgm:spPr/>
    </dgm:pt>
    <dgm:pt modelId="{0F78563B-1A9C-4243-B90F-6993640BE9FE}" type="pres">
      <dgm:prSet presAssocID="{00208C7D-A4EA-4B39-B087-B149B0749AB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Firefighter"/>
        </a:ext>
      </dgm:extLst>
    </dgm:pt>
    <dgm:pt modelId="{B59FF1DB-02ED-48A0-878D-C862989ABC1E}" type="pres">
      <dgm:prSet presAssocID="{00208C7D-A4EA-4B39-B087-B149B0749AB1}" presName="spaceRect" presStyleCnt="0"/>
      <dgm:spPr/>
    </dgm:pt>
    <dgm:pt modelId="{030FAA57-1957-4B13-844F-D2A8D4F4762E}" type="pres">
      <dgm:prSet presAssocID="{00208C7D-A4EA-4B39-B087-B149B0749AB1}" presName="parTx" presStyleLbl="revTx" presStyleIdx="1" presStyleCnt="4" custLinFactNeighborX="554" custLinFactNeighborY="-7801">
        <dgm:presLayoutVars>
          <dgm:chMax val="0"/>
          <dgm:chPref val="0"/>
        </dgm:presLayoutVars>
      </dgm:prSet>
      <dgm:spPr/>
    </dgm:pt>
    <dgm:pt modelId="{99E0C428-732C-4870-9225-733659AD0E20}" type="pres">
      <dgm:prSet presAssocID="{50FAB876-1E7E-4FEB-B43E-19E8E246B3EA}" presName="sibTrans" presStyleCnt="0"/>
      <dgm:spPr/>
    </dgm:pt>
    <dgm:pt modelId="{F4F18EBA-DBCC-4E03-970D-35DE7C8042D3}" type="pres">
      <dgm:prSet presAssocID="{872A6F7B-7152-4544-8FD7-BCE9733EBEE2}" presName="compNode" presStyleCnt="0"/>
      <dgm:spPr/>
    </dgm:pt>
    <dgm:pt modelId="{497A7C11-7EA8-4E2F-8A34-CDC6083CB900}" type="pres">
      <dgm:prSet presAssocID="{872A6F7B-7152-4544-8FD7-BCE9733EBEE2}" presName="bgRect" presStyleLbl="bgShp" presStyleIdx="2" presStyleCnt="4"/>
      <dgm:spPr/>
    </dgm:pt>
    <dgm:pt modelId="{81A3B37D-1087-4A94-980A-D50163764376}" type="pres">
      <dgm:prSet presAssocID="{872A6F7B-7152-4544-8FD7-BCE9733EBEE2}"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eckmark"/>
        </a:ext>
      </dgm:extLst>
    </dgm:pt>
    <dgm:pt modelId="{CDDCCF07-F9B5-47A7-BE12-A321E7C1C1F8}" type="pres">
      <dgm:prSet presAssocID="{872A6F7B-7152-4544-8FD7-BCE9733EBEE2}" presName="spaceRect" presStyleCnt="0"/>
      <dgm:spPr/>
    </dgm:pt>
    <dgm:pt modelId="{45B4B543-9A7A-4137-8436-9A34F7D8A844}" type="pres">
      <dgm:prSet presAssocID="{872A6F7B-7152-4544-8FD7-BCE9733EBEE2}" presName="parTx" presStyleLbl="revTx" presStyleIdx="2" presStyleCnt="4">
        <dgm:presLayoutVars>
          <dgm:chMax val="0"/>
          <dgm:chPref val="0"/>
        </dgm:presLayoutVars>
      </dgm:prSet>
      <dgm:spPr/>
    </dgm:pt>
    <dgm:pt modelId="{A56F0B03-9550-48A7-AA79-C457EDE9973E}" type="pres">
      <dgm:prSet presAssocID="{74628460-47B6-4CDB-995E-588538760D7B}" presName="sibTrans" presStyleCnt="0"/>
      <dgm:spPr/>
    </dgm:pt>
    <dgm:pt modelId="{05C4BEE2-8FB8-40C9-B98C-1DAD48923385}" type="pres">
      <dgm:prSet presAssocID="{CE1FB8FD-EE98-4D75-BF6F-8DFFA39CFF5A}" presName="compNode" presStyleCnt="0"/>
      <dgm:spPr/>
    </dgm:pt>
    <dgm:pt modelId="{74FF4CB0-CFAC-4BCC-AEF6-2196702BF6FF}" type="pres">
      <dgm:prSet presAssocID="{CE1FB8FD-EE98-4D75-BF6F-8DFFA39CFF5A}" presName="bgRect" presStyleLbl="bgShp" presStyleIdx="3" presStyleCnt="4"/>
      <dgm:spPr/>
    </dgm:pt>
    <dgm:pt modelId="{5B278F33-1412-46AA-8442-52C62EAE7E5B}" type="pres">
      <dgm:prSet presAssocID="{CE1FB8FD-EE98-4D75-BF6F-8DFFA39CFF5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Judge"/>
        </a:ext>
      </dgm:extLst>
    </dgm:pt>
    <dgm:pt modelId="{59777D71-4311-4AED-A36C-C0A08927A249}" type="pres">
      <dgm:prSet presAssocID="{CE1FB8FD-EE98-4D75-BF6F-8DFFA39CFF5A}" presName="spaceRect" presStyleCnt="0"/>
      <dgm:spPr/>
    </dgm:pt>
    <dgm:pt modelId="{8E07762B-D504-4C83-845F-10052F5F12B0}" type="pres">
      <dgm:prSet presAssocID="{CE1FB8FD-EE98-4D75-BF6F-8DFFA39CFF5A}" presName="parTx" presStyleLbl="revTx" presStyleIdx="3" presStyleCnt="4">
        <dgm:presLayoutVars>
          <dgm:chMax val="0"/>
          <dgm:chPref val="0"/>
        </dgm:presLayoutVars>
      </dgm:prSet>
      <dgm:spPr/>
    </dgm:pt>
  </dgm:ptLst>
  <dgm:cxnLst>
    <dgm:cxn modelId="{A600D40A-7EC2-484B-811A-C9D33093F773}" srcId="{13CB3645-BAC7-469A-AA2A-0AFC06515C3D}" destId="{00208C7D-A4EA-4B39-B087-B149B0749AB1}" srcOrd="1" destOrd="0" parTransId="{5E9DFE77-8881-4D8B-A2E0-1BAB2EE1322C}" sibTransId="{50FAB876-1E7E-4FEB-B43E-19E8E246B3EA}"/>
    <dgm:cxn modelId="{D8D0C115-D2F8-4801-9F84-F8C0374D37CB}" type="presOf" srcId="{872A6F7B-7152-4544-8FD7-BCE9733EBEE2}" destId="{45B4B543-9A7A-4137-8436-9A34F7D8A844}" srcOrd="0" destOrd="0" presId="urn:microsoft.com/office/officeart/2018/2/layout/IconVerticalSolidList"/>
    <dgm:cxn modelId="{69E3B859-15B5-4B49-B016-514462AAFD49}" type="presOf" srcId="{DC59D4A2-E9A7-45B0-9E37-6335BC2A63DC}" destId="{9EF7A744-A937-4608-B7E5-8B0BDE6094CB}" srcOrd="0" destOrd="0" presId="urn:microsoft.com/office/officeart/2018/2/layout/IconVerticalSolidList"/>
    <dgm:cxn modelId="{89D33789-301B-4484-8284-AF58864B097D}" type="presOf" srcId="{13CB3645-BAC7-469A-AA2A-0AFC06515C3D}" destId="{4A5FE81F-F5C3-4E72-9D44-A2B29995595C}" srcOrd="0" destOrd="0" presId="urn:microsoft.com/office/officeart/2018/2/layout/IconVerticalSolidList"/>
    <dgm:cxn modelId="{DAA907A4-1D0C-4053-83B5-1E1F81652345}" srcId="{13CB3645-BAC7-469A-AA2A-0AFC06515C3D}" destId="{872A6F7B-7152-4544-8FD7-BCE9733EBEE2}" srcOrd="2" destOrd="0" parTransId="{C1C24A50-C862-47E0-BC79-EF05AB371917}" sibTransId="{74628460-47B6-4CDB-995E-588538760D7B}"/>
    <dgm:cxn modelId="{EB0E41C5-42A5-4576-A3A2-77C1AA02D8BE}" type="presOf" srcId="{00208C7D-A4EA-4B39-B087-B149B0749AB1}" destId="{030FAA57-1957-4B13-844F-D2A8D4F4762E}" srcOrd="0" destOrd="0" presId="urn:microsoft.com/office/officeart/2018/2/layout/IconVerticalSolidList"/>
    <dgm:cxn modelId="{BFCFA6F5-1BBD-4903-9ED2-4B4C1D5377BC}" type="presOf" srcId="{CE1FB8FD-EE98-4D75-BF6F-8DFFA39CFF5A}" destId="{8E07762B-D504-4C83-845F-10052F5F12B0}" srcOrd="0" destOrd="0" presId="urn:microsoft.com/office/officeart/2018/2/layout/IconVerticalSolidList"/>
    <dgm:cxn modelId="{556B08FA-CA34-4CA7-8D67-48650FF097AF}" srcId="{13CB3645-BAC7-469A-AA2A-0AFC06515C3D}" destId="{DC59D4A2-E9A7-45B0-9E37-6335BC2A63DC}" srcOrd="0" destOrd="0" parTransId="{B24ED4B1-89F9-47E1-A5DF-F655AE1F5E61}" sibTransId="{B3D5D13E-B208-4851-95C2-A9998C0D59DD}"/>
    <dgm:cxn modelId="{E7FB16FB-1723-46A1-BBAC-90745648DC02}" srcId="{13CB3645-BAC7-469A-AA2A-0AFC06515C3D}" destId="{CE1FB8FD-EE98-4D75-BF6F-8DFFA39CFF5A}" srcOrd="3" destOrd="0" parTransId="{9ECFDC9E-37C2-4A8D-9AFB-6F0F4A8FE350}" sibTransId="{5916A0F3-E1CE-45DB-921C-663490FC7288}"/>
    <dgm:cxn modelId="{EF39A867-99D8-46A4-8A0F-965FABED3A4F}" type="presParOf" srcId="{4A5FE81F-F5C3-4E72-9D44-A2B29995595C}" destId="{1924CDD9-09DE-466F-86D5-77D17A35EBF6}" srcOrd="0" destOrd="0" presId="urn:microsoft.com/office/officeart/2018/2/layout/IconVerticalSolidList"/>
    <dgm:cxn modelId="{0FEF65C4-A71B-4534-8E1C-C55F565326CA}" type="presParOf" srcId="{1924CDD9-09DE-466F-86D5-77D17A35EBF6}" destId="{D2EEA28A-1821-46EE-B0E5-F71EE3479ACD}" srcOrd="0" destOrd="0" presId="urn:microsoft.com/office/officeart/2018/2/layout/IconVerticalSolidList"/>
    <dgm:cxn modelId="{3AFD377E-C3B8-448F-9378-184CB40580BD}" type="presParOf" srcId="{1924CDD9-09DE-466F-86D5-77D17A35EBF6}" destId="{B211D62A-1C40-4EA4-8B1F-5A3140EA67EB}" srcOrd="1" destOrd="0" presId="urn:microsoft.com/office/officeart/2018/2/layout/IconVerticalSolidList"/>
    <dgm:cxn modelId="{5863FD45-FC04-4BA9-8A50-30A9E5794CC7}" type="presParOf" srcId="{1924CDD9-09DE-466F-86D5-77D17A35EBF6}" destId="{3DC9D395-84EA-400D-90DA-F23A3D6E5E8A}" srcOrd="2" destOrd="0" presId="urn:microsoft.com/office/officeart/2018/2/layout/IconVerticalSolidList"/>
    <dgm:cxn modelId="{BE736716-5614-4851-8544-6A821A26E5E5}" type="presParOf" srcId="{1924CDD9-09DE-466F-86D5-77D17A35EBF6}" destId="{9EF7A744-A937-4608-B7E5-8B0BDE6094CB}" srcOrd="3" destOrd="0" presId="urn:microsoft.com/office/officeart/2018/2/layout/IconVerticalSolidList"/>
    <dgm:cxn modelId="{582135BF-5505-4DDE-BB0F-FD86AD035010}" type="presParOf" srcId="{4A5FE81F-F5C3-4E72-9D44-A2B29995595C}" destId="{5322964C-E629-4EEB-9A45-FC576D9BBD8E}" srcOrd="1" destOrd="0" presId="urn:microsoft.com/office/officeart/2018/2/layout/IconVerticalSolidList"/>
    <dgm:cxn modelId="{5EE376CE-5A97-4E15-8202-18B87E55B7BB}" type="presParOf" srcId="{4A5FE81F-F5C3-4E72-9D44-A2B29995595C}" destId="{13A98E5A-E147-4E0B-95C2-74AD3CA0C6B9}" srcOrd="2" destOrd="0" presId="urn:microsoft.com/office/officeart/2018/2/layout/IconVerticalSolidList"/>
    <dgm:cxn modelId="{E2700641-B332-4CF5-8C33-1FF47A2BEFCB}" type="presParOf" srcId="{13A98E5A-E147-4E0B-95C2-74AD3CA0C6B9}" destId="{DC60571C-3511-4494-94A7-012602DDCB57}" srcOrd="0" destOrd="0" presId="urn:microsoft.com/office/officeart/2018/2/layout/IconVerticalSolidList"/>
    <dgm:cxn modelId="{E585FC7B-90EB-41E3-AE20-9E981A92BABC}" type="presParOf" srcId="{13A98E5A-E147-4E0B-95C2-74AD3CA0C6B9}" destId="{0F78563B-1A9C-4243-B90F-6993640BE9FE}" srcOrd="1" destOrd="0" presId="urn:microsoft.com/office/officeart/2018/2/layout/IconVerticalSolidList"/>
    <dgm:cxn modelId="{47DCCE09-5B29-475E-8F72-5F6753C4C456}" type="presParOf" srcId="{13A98E5A-E147-4E0B-95C2-74AD3CA0C6B9}" destId="{B59FF1DB-02ED-48A0-878D-C862989ABC1E}" srcOrd="2" destOrd="0" presId="urn:microsoft.com/office/officeart/2018/2/layout/IconVerticalSolidList"/>
    <dgm:cxn modelId="{FA49F923-C721-41DB-B85B-FB61EDBE3145}" type="presParOf" srcId="{13A98E5A-E147-4E0B-95C2-74AD3CA0C6B9}" destId="{030FAA57-1957-4B13-844F-D2A8D4F4762E}" srcOrd="3" destOrd="0" presId="urn:microsoft.com/office/officeart/2018/2/layout/IconVerticalSolidList"/>
    <dgm:cxn modelId="{3E6D6DB9-F69C-453A-BD0B-CEE788ACC9A9}" type="presParOf" srcId="{4A5FE81F-F5C3-4E72-9D44-A2B29995595C}" destId="{99E0C428-732C-4870-9225-733659AD0E20}" srcOrd="3" destOrd="0" presId="urn:microsoft.com/office/officeart/2018/2/layout/IconVerticalSolidList"/>
    <dgm:cxn modelId="{F0EFD0EA-59F1-4F43-9BA0-FF3EF781BDB3}" type="presParOf" srcId="{4A5FE81F-F5C3-4E72-9D44-A2B29995595C}" destId="{F4F18EBA-DBCC-4E03-970D-35DE7C8042D3}" srcOrd="4" destOrd="0" presId="urn:microsoft.com/office/officeart/2018/2/layout/IconVerticalSolidList"/>
    <dgm:cxn modelId="{CB3D4046-EB02-4240-A9FB-803B7E2E855C}" type="presParOf" srcId="{F4F18EBA-DBCC-4E03-970D-35DE7C8042D3}" destId="{497A7C11-7EA8-4E2F-8A34-CDC6083CB900}" srcOrd="0" destOrd="0" presId="urn:microsoft.com/office/officeart/2018/2/layout/IconVerticalSolidList"/>
    <dgm:cxn modelId="{577E4EF9-A664-4848-A4FC-9914F77A9E20}" type="presParOf" srcId="{F4F18EBA-DBCC-4E03-970D-35DE7C8042D3}" destId="{81A3B37D-1087-4A94-980A-D50163764376}" srcOrd="1" destOrd="0" presId="urn:microsoft.com/office/officeart/2018/2/layout/IconVerticalSolidList"/>
    <dgm:cxn modelId="{ED52BB54-6C2B-45FC-9B66-8FC326AFDEE2}" type="presParOf" srcId="{F4F18EBA-DBCC-4E03-970D-35DE7C8042D3}" destId="{CDDCCF07-F9B5-47A7-BE12-A321E7C1C1F8}" srcOrd="2" destOrd="0" presId="urn:microsoft.com/office/officeart/2018/2/layout/IconVerticalSolidList"/>
    <dgm:cxn modelId="{603F9A0C-2206-4235-BBC8-DA63B2E1E5E5}" type="presParOf" srcId="{F4F18EBA-DBCC-4E03-970D-35DE7C8042D3}" destId="{45B4B543-9A7A-4137-8436-9A34F7D8A844}" srcOrd="3" destOrd="0" presId="urn:microsoft.com/office/officeart/2018/2/layout/IconVerticalSolidList"/>
    <dgm:cxn modelId="{D6703F49-65FF-48BD-A1C3-41FE8B5F4009}" type="presParOf" srcId="{4A5FE81F-F5C3-4E72-9D44-A2B29995595C}" destId="{A56F0B03-9550-48A7-AA79-C457EDE9973E}" srcOrd="5" destOrd="0" presId="urn:microsoft.com/office/officeart/2018/2/layout/IconVerticalSolidList"/>
    <dgm:cxn modelId="{0B16D87B-9D7C-4C07-A304-D11725777656}" type="presParOf" srcId="{4A5FE81F-F5C3-4E72-9D44-A2B29995595C}" destId="{05C4BEE2-8FB8-40C9-B98C-1DAD48923385}" srcOrd="6" destOrd="0" presId="urn:microsoft.com/office/officeart/2018/2/layout/IconVerticalSolidList"/>
    <dgm:cxn modelId="{D5B2F400-1518-45E0-81E5-D59DBB1E95B7}" type="presParOf" srcId="{05C4BEE2-8FB8-40C9-B98C-1DAD48923385}" destId="{74FF4CB0-CFAC-4BCC-AEF6-2196702BF6FF}" srcOrd="0" destOrd="0" presId="urn:microsoft.com/office/officeart/2018/2/layout/IconVerticalSolidList"/>
    <dgm:cxn modelId="{83487338-014F-407D-9A29-6D9135D85A2E}" type="presParOf" srcId="{05C4BEE2-8FB8-40C9-B98C-1DAD48923385}" destId="{5B278F33-1412-46AA-8442-52C62EAE7E5B}" srcOrd="1" destOrd="0" presId="urn:microsoft.com/office/officeart/2018/2/layout/IconVerticalSolidList"/>
    <dgm:cxn modelId="{6E2504B3-FCF9-425E-B537-B6747B9EA1FD}" type="presParOf" srcId="{05C4BEE2-8FB8-40C9-B98C-1DAD48923385}" destId="{59777D71-4311-4AED-A36C-C0A08927A249}" srcOrd="2" destOrd="0" presId="urn:microsoft.com/office/officeart/2018/2/layout/IconVerticalSolidList"/>
    <dgm:cxn modelId="{573F2E26-6CF5-4C26-98B0-8EEAD30C978B}" type="presParOf" srcId="{05C4BEE2-8FB8-40C9-B98C-1DAD48923385}" destId="{8E07762B-D504-4C83-845F-10052F5F12B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CB3645-BAC7-469A-AA2A-0AFC06515C3D}" type="doc">
      <dgm:prSet loTypeId="urn:microsoft.com/office/officeart/2018/2/layout/IconVerticalSolidList" loCatId="icon" qsTypeId="urn:microsoft.com/office/officeart/2005/8/quickstyle/simple4" qsCatId="simple" csTypeId="urn:microsoft.com/office/officeart/2005/8/colors/colorful5" csCatId="colorful" phldr="1"/>
      <dgm:spPr/>
      <dgm:t>
        <a:bodyPr/>
        <a:lstStyle/>
        <a:p>
          <a:endParaRPr lang="en-US"/>
        </a:p>
      </dgm:t>
    </dgm:pt>
    <dgm:pt modelId="{DC59D4A2-E9A7-45B0-9E37-6335BC2A63DC}">
      <dgm:prSet/>
      <dgm:spPr/>
      <dgm:t>
        <a:bodyPr/>
        <a:lstStyle/>
        <a:p>
          <a:pPr>
            <a:lnSpc>
              <a:spcPct val="100000"/>
            </a:lnSpc>
          </a:pPr>
          <a:r>
            <a:rPr lang="en-US" b="1" i="0">
              <a:solidFill>
                <a:schemeClr val="bg1"/>
              </a:solidFill>
            </a:rPr>
            <a:t>The functionality of all the component should be working fine.</a:t>
          </a:r>
        </a:p>
      </dgm:t>
    </dgm:pt>
    <dgm:pt modelId="{B24ED4B1-89F9-47E1-A5DF-F655AE1F5E61}" type="parTrans" cxnId="{556B08FA-CA34-4CA7-8D67-48650FF097AF}">
      <dgm:prSet/>
      <dgm:spPr/>
      <dgm:t>
        <a:bodyPr/>
        <a:lstStyle/>
        <a:p>
          <a:endParaRPr lang="en-US"/>
        </a:p>
      </dgm:t>
    </dgm:pt>
    <dgm:pt modelId="{B3D5D13E-B208-4851-95C2-A9998C0D59DD}" type="sibTrans" cxnId="{556B08FA-CA34-4CA7-8D67-48650FF097AF}">
      <dgm:prSet/>
      <dgm:spPr/>
      <dgm:t>
        <a:bodyPr/>
        <a:lstStyle/>
        <a:p>
          <a:endParaRPr lang="en-US" b="1">
            <a:solidFill>
              <a:schemeClr val="bg1"/>
            </a:solidFill>
          </a:endParaRPr>
        </a:p>
      </dgm:t>
    </dgm:pt>
    <dgm:pt modelId="{00208C7D-A4EA-4B39-B087-B149B0749AB1}">
      <dgm:prSet/>
      <dgm:spPr/>
      <dgm:t>
        <a:bodyPr/>
        <a:lstStyle/>
        <a:p>
          <a:pPr>
            <a:lnSpc>
              <a:spcPct val="100000"/>
            </a:lnSpc>
          </a:pPr>
          <a:r>
            <a:rPr lang="en-US" b="1" i="0">
              <a:solidFill>
                <a:schemeClr val="bg1"/>
              </a:solidFill>
            </a:rPr>
            <a:t>Conducting 'load tests', simulating as closely as possible a variety of 'real life' conditions and using or exceeding the amounts of data that could be expected in an actual situation.</a:t>
          </a:r>
        </a:p>
      </dgm:t>
    </dgm:pt>
    <dgm:pt modelId="{5E9DFE77-8881-4D8B-A2E0-1BAB2EE1322C}" type="parTrans" cxnId="{A600D40A-7EC2-484B-811A-C9D33093F773}">
      <dgm:prSet/>
      <dgm:spPr/>
      <dgm:t>
        <a:bodyPr/>
        <a:lstStyle/>
        <a:p>
          <a:endParaRPr lang="en-US"/>
        </a:p>
      </dgm:t>
    </dgm:pt>
    <dgm:pt modelId="{50FAB876-1E7E-4FEB-B43E-19E8E246B3EA}" type="sibTrans" cxnId="{A600D40A-7EC2-484B-811A-C9D33093F773}">
      <dgm:prSet/>
      <dgm:spPr/>
      <dgm:t>
        <a:bodyPr/>
        <a:lstStyle/>
        <a:p>
          <a:endParaRPr lang="en-US" b="1">
            <a:solidFill>
              <a:schemeClr val="bg1"/>
            </a:solidFill>
          </a:endParaRPr>
        </a:p>
      </dgm:t>
    </dgm:pt>
    <dgm:pt modelId="{872A6F7B-7152-4544-8FD7-BCE9733EBEE2}">
      <dgm:prSet/>
      <dgm:spPr/>
      <dgm:t>
        <a:bodyPr/>
        <a:lstStyle/>
        <a:p>
          <a:pPr>
            <a:lnSpc>
              <a:spcPct val="100000"/>
            </a:lnSpc>
          </a:pPr>
          <a:r>
            <a:rPr lang="en-US" b="1" i="0">
              <a:solidFill>
                <a:schemeClr val="bg1"/>
              </a:solidFill>
            </a:rPr>
            <a:t>Applying 'non-operating' tests to ensure that equipment can stand up to expected levels of physical handling, such as transit drop tests</a:t>
          </a:r>
        </a:p>
      </dgm:t>
    </dgm:pt>
    <dgm:pt modelId="{C1C24A50-C862-47E0-BC79-EF05AB371917}" type="parTrans" cxnId="{DAA907A4-1D0C-4053-83B5-1E1F81652345}">
      <dgm:prSet/>
      <dgm:spPr/>
      <dgm:t>
        <a:bodyPr/>
        <a:lstStyle/>
        <a:p>
          <a:endParaRPr lang="en-US"/>
        </a:p>
      </dgm:t>
    </dgm:pt>
    <dgm:pt modelId="{74628460-47B6-4CDB-995E-588538760D7B}" type="sibTrans" cxnId="{DAA907A4-1D0C-4053-83B5-1E1F81652345}">
      <dgm:prSet/>
      <dgm:spPr/>
      <dgm:t>
        <a:bodyPr/>
        <a:lstStyle/>
        <a:p>
          <a:endParaRPr lang="en-US" b="1">
            <a:solidFill>
              <a:schemeClr val="bg1"/>
            </a:solidFill>
          </a:endParaRPr>
        </a:p>
      </dgm:t>
    </dgm:pt>
    <dgm:pt modelId="{F601CA6B-3C8C-4C4A-84B6-2E0D87064B34}">
      <dgm:prSet/>
      <dgm:spPr/>
      <dgm:t>
        <a:bodyPr/>
        <a:lstStyle/>
        <a:p>
          <a:pPr>
            <a:lnSpc>
              <a:spcPct val="100000"/>
            </a:lnSpc>
          </a:pPr>
          <a:r>
            <a:rPr lang="en-US" b="1" i="0">
              <a:solidFill>
                <a:schemeClr val="bg1"/>
              </a:solidFill>
            </a:rPr>
            <a:t>There should not presence of any Critical or High or Medium severity &amp; priority defects</a:t>
          </a:r>
        </a:p>
      </dgm:t>
    </dgm:pt>
    <dgm:pt modelId="{50D62638-A830-49D3-A357-2DE3B68970FD}" type="parTrans" cxnId="{0982910A-2C58-449F-B7BE-E82B8CDB7DF1}">
      <dgm:prSet/>
      <dgm:spPr/>
      <dgm:t>
        <a:bodyPr/>
        <a:lstStyle/>
        <a:p>
          <a:endParaRPr lang="en-IN"/>
        </a:p>
      </dgm:t>
    </dgm:pt>
    <dgm:pt modelId="{B3C47F94-734A-440F-BE8A-0F4C773AFD65}" type="sibTrans" cxnId="{0982910A-2C58-449F-B7BE-E82B8CDB7DF1}">
      <dgm:prSet/>
      <dgm:spPr/>
      <dgm:t>
        <a:bodyPr/>
        <a:lstStyle/>
        <a:p>
          <a:endParaRPr lang="en-IN"/>
        </a:p>
      </dgm:t>
    </dgm:pt>
    <dgm:pt modelId="{EC6FC8BA-EC44-4F5D-BC76-750A3CAE5B6E}" type="pres">
      <dgm:prSet presAssocID="{13CB3645-BAC7-469A-AA2A-0AFC06515C3D}" presName="root" presStyleCnt="0">
        <dgm:presLayoutVars>
          <dgm:dir/>
          <dgm:resizeHandles val="exact"/>
        </dgm:presLayoutVars>
      </dgm:prSet>
      <dgm:spPr/>
    </dgm:pt>
    <dgm:pt modelId="{F1ACEB9D-0A85-4A0C-B1B4-7784382BF20A}" type="pres">
      <dgm:prSet presAssocID="{DC59D4A2-E9A7-45B0-9E37-6335BC2A63DC}" presName="compNode" presStyleCnt="0"/>
      <dgm:spPr/>
    </dgm:pt>
    <dgm:pt modelId="{39688DE3-F143-4683-89DE-E92A54BCBE88}" type="pres">
      <dgm:prSet presAssocID="{DC59D4A2-E9A7-45B0-9E37-6335BC2A63DC}" presName="bgRect" presStyleLbl="bgShp" presStyleIdx="0" presStyleCnt="4"/>
      <dgm:spPr/>
    </dgm:pt>
    <dgm:pt modelId="{CA9F4B41-0502-414D-9D9C-94CFED9AEB5D}" type="pres">
      <dgm:prSet presAssocID="{DC59D4A2-E9A7-45B0-9E37-6335BC2A63D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cessor"/>
        </a:ext>
      </dgm:extLst>
    </dgm:pt>
    <dgm:pt modelId="{45EA08BB-8FB2-48ED-8C50-6E3FC05B4E55}" type="pres">
      <dgm:prSet presAssocID="{DC59D4A2-E9A7-45B0-9E37-6335BC2A63DC}" presName="spaceRect" presStyleCnt="0"/>
      <dgm:spPr/>
    </dgm:pt>
    <dgm:pt modelId="{1E1E69D7-BAFC-4052-85AA-C6470517AE14}" type="pres">
      <dgm:prSet presAssocID="{DC59D4A2-E9A7-45B0-9E37-6335BC2A63DC}" presName="parTx" presStyleLbl="revTx" presStyleIdx="0" presStyleCnt="4">
        <dgm:presLayoutVars>
          <dgm:chMax val="0"/>
          <dgm:chPref val="0"/>
        </dgm:presLayoutVars>
      </dgm:prSet>
      <dgm:spPr/>
    </dgm:pt>
    <dgm:pt modelId="{AE7D8A08-4470-4321-A970-0B2C355DB1F1}" type="pres">
      <dgm:prSet presAssocID="{B3D5D13E-B208-4851-95C2-A9998C0D59DD}" presName="sibTrans" presStyleCnt="0"/>
      <dgm:spPr/>
    </dgm:pt>
    <dgm:pt modelId="{D63D9DF0-DD35-4090-9989-AEF02A95D1F7}" type="pres">
      <dgm:prSet presAssocID="{00208C7D-A4EA-4B39-B087-B149B0749AB1}" presName="compNode" presStyleCnt="0"/>
      <dgm:spPr/>
    </dgm:pt>
    <dgm:pt modelId="{D91BE3EF-E717-4BBD-93CC-5102D09EF37C}" type="pres">
      <dgm:prSet presAssocID="{00208C7D-A4EA-4B39-B087-B149B0749AB1}" presName="bgRect" presStyleLbl="bgShp" presStyleIdx="1" presStyleCnt="4"/>
      <dgm:spPr/>
    </dgm:pt>
    <dgm:pt modelId="{BC634D2E-D8D5-41D7-A779-AA5A9E3F18AE}" type="pres">
      <dgm:prSet presAssocID="{00208C7D-A4EA-4B39-B087-B149B0749AB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Robot"/>
        </a:ext>
      </dgm:extLst>
    </dgm:pt>
    <dgm:pt modelId="{30E15E2D-6805-4BF5-9828-E0386D3D2B0B}" type="pres">
      <dgm:prSet presAssocID="{00208C7D-A4EA-4B39-B087-B149B0749AB1}" presName="spaceRect" presStyleCnt="0"/>
      <dgm:spPr/>
    </dgm:pt>
    <dgm:pt modelId="{B7AE0B7D-8F97-4901-BF48-EA1389B3C6A5}" type="pres">
      <dgm:prSet presAssocID="{00208C7D-A4EA-4B39-B087-B149B0749AB1}" presName="parTx" presStyleLbl="revTx" presStyleIdx="1" presStyleCnt="4">
        <dgm:presLayoutVars>
          <dgm:chMax val="0"/>
          <dgm:chPref val="0"/>
        </dgm:presLayoutVars>
      </dgm:prSet>
      <dgm:spPr/>
    </dgm:pt>
    <dgm:pt modelId="{AAFDA1B2-C519-43BD-B05E-E156BB985995}" type="pres">
      <dgm:prSet presAssocID="{50FAB876-1E7E-4FEB-B43E-19E8E246B3EA}" presName="sibTrans" presStyleCnt="0"/>
      <dgm:spPr/>
    </dgm:pt>
    <dgm:pt modelId="{C2B67F09-D3EB-4761-8007-080EFF88E6C0}" type="pres">
      <dgm:prSet presAssocID="{872A6F7B-7152-4544-8FD7-BCE9733EBEE2}" presName="compNode" presStyleCnt="0"/>
      <dgm:spPr/>
    </dgm:pt>
    <dgm:pt modelId="{C7A3C2C2-59C0-478B-A88D-BDFBEF932B85}" type="pres">
      <dgm:prSet presAssocID="{872A6F7B-7152-4544-8FD7-BCE9733EBEE2}" presName="bgRect" presStyleLbl="bgShp" presStyleIdx="2" presStyleCnt="4"/>
      <dgm:spPr/>
    </dgm:pt>
    <dgm:pt modelId="{B613EF7D-D906-4B54-9A2D-436FE42AB80C}" type="pres">
      <dgm:prSet presAssocID="{872A6F7B-7152-4544-8FD7-BCE9733EBEE2}"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Firefighter"/>
        </a:ext>
      </dgm:extLst>
    </dgm:pt>
    <dgm:pt modelId="{3557CF54-23F8-42FE-AAE0-6C60A33F019F}" type="pres">
      <dgm:prSet presAssocID="{872A6F7B-7152-4544-8FD7-BCE9733EBEE2}" presName="spaceRect" presStyleCnt="0"/>
      <dgm:spPr/>
    </dgm:pt>
    <dgm:pt modelId="{5F3891D8-8C73-4F37-8661-DCAE204B46EA}" type="pres">
      <dgm:prSet presAssocID="{872A6F7B-7152-4544-8FD7-BCE9733EBEE2}" presName="parTx" presStyleLbl="revTx" presStyleIdx="2" presStyleCnt="4">
        <dgm:presLayoutVars>
          <dgm:chMax val="0"/>
          <dgm:chPref val="0"/>
        </dgm:presLayoutVars>
      </dgm:prSet>
      <dgm:spPr/>
    </dgm:pt>
    <dgm:pt modelId="{073134CB-EB37-4E84-9045-B2D8D4067872}" type="pres">
      <dgm:prSet presAssocID="{74628460-47B6-4CDB-995E-588538760D7B}" presName="sibTrans" presStyleCnt="0"/>
      <dgm:spPr/>
    </dgm:pt>
    <dgm:pt modelId="{08FCBB25-0255-4246-9989-C5489E6D2087}" type="pres">
      <dgm:prSet presAssocID="{F601CA6B-3C8C-4C4A-84B6-2E0D87064B34}" presName="compNode" presStyleCnt="0"/>
      <dgm:spPr/>
    </dgm:pt>
    <dgm:pt modelId="{BC2935B6-DC8B-4AE2-90B2-61EC01FFDBF1}" type="pres">
      <dgm:prSet presAssocID="{F601CA6B-3C8C-4C4A-84B6-2E0D87064B34}" presName="bgRect" presStyleLbl="bgShp" presStyleIdx="3" presStyleCnt="4"/>
      <dgm:spPr/>
    </dgm:pt>
    <dgm:pt modelId="{96603995-5DFE-47C5-AA6A-F6BF60DCC3E5}" type="pres">
      <dgm:prSet presAssocID="{F601CA6B-3C8C-4C4A-84B6-2E0D87064B34}"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Speed Bump"/>
        </a:ext>
      </dgm:extLst>
    </dgm:pt>
    <dgm:pt modelId="{063550D7-F1F9-4A48-9B7E-E6F91C77E45F}" type="pres">
      <dgm:prSet presAssocID="{F601CA6B-3C8C-4C4A-84B6-2E0D87064B34}" presName="spaceRect" presStyleCnt="0"/>
      <dgm:spPr/>
    </dgm:pt>
    <dgm:pt modelId="{80800004-5D03-46CD-8E5D-3074CC215488}" type="pres">
      <dgm:prSet presAssocID="{F601CA6B-3C8C-4C4A-84B6-2E0D87064B34}" presName="parTx" presStyleLbl="revTx" presStyleIdx="3" presStyleCnt="4">
        <dgm:presLayoutVars>
          <dgm:chMax val="0"/>
          <dgm:chPref val="0"/>
        </dgm:presLayoutVars>
      </dgm:prSet>
      <dgm:spPr/>
    </dgm:pt>
  </dgm:ptLst>
  <dgm:cxnLst>
    <dgm:cxn modelId="{0982910A-2C58-449F-B7BE-E82B8CDB7DF1}" srcId="{13CB3645-BAC7-469A-AA2A-0AFC06515C3D}" destId="{F601CA6B-3C8C-4C4A-84B6-2E0D87064B34}" srcOrd="3" destOrd="0" parTransId="{50D62638-A830-49D3-A357-2DE3B68970FD}" sibTransId="{B3C47F94-734A-440F-BE8A-0F4C773AFD65}"/>
    <dgm:cxn modelId="{A600D40A-7EC2-484B-811A-C9D33093F773}" srcId="{13CB3645-BAC7-469A-AA2A-0AFC06515C3D}" destId="{00208C7D-A4EA-4B39-B087-B149B0749AB1}" srcOrd="1" destOrd="0" parTransId="{5E9DFE77-8881-4D8B-A2E0-1BAB2EE1322C}" sibTransId="{50FAB876-1E7E-4FEB-B43E-19E8E246B3EA}"/>
    <dgm:cxn modelId="{C978C118-D0FB-4CB1-B266-A9343FF9A4A3}" type="presOf" srcId="{13CB3645-BAC7-469A-AA2A-0AFC06515C3D}" destId="{EC6FC8BA-EC44-4F5D-BC76-750A3CAE5B6E}" srcOrd="0" destOrd="0" presId="urn:microsoft.com/office/officeart/2018/2/layout/IconVerticalSolidList"/>
    <dgm:cxn modelId="{8891FC27-01BD-4327-99F4-3CF6C04E795B}" type="presOf" srcId="{00208C7D-A4EA-4B39-B087-B149B0749AB1}" destId="{B7AE0B7D-8F97-4901-BF48-EA1389B3C6A5}" srcOrd="0" destOrd="0" presId="urn:microsoft.com/office/officeart/2018/2/layout/IconVerticalSolidList"/>
    <dgm:cxn modelId="{19431535-E23D-46EF-9681-7DB3C7460E39}" type="presOf" srcId="{DC59D4A2-E9A7-45B0-9E37-6335BC2A63DC}" destId="{1E1E69D7-BAFC-4052-85AA-C6470517AE14}" srcOrd="0" destOrd="0" presId="urn:microsoft.com/office/officeart/2018/2/layout/IconVerticalSolidList"/>
    <dgm:cxn modelId="{48EF8F3B-0DAF-419C-BB8B-1B1AC3476FA9}" type="presOf" srcId="{F601CA6B-3C8C-4C4A-84B6-2E0D87064B34}" destId="{80800004-5D03-46CD-8E5D-3074CC215488}" srcOrd="0" destOrd="0" presId="urn:microsoft.com/office/officeart/2018/2/layout/IconVerticalSolidList"/>
    <dgm:cxn modelId="{E780555A-FFCC-473C-9883-7501A0D1DBD5}" type="presOf" srcId="{872A6F7B-7152-4544-8FD7-BCE9733EBEE2}" destId="{5F3891D8-8C73-4F37-8661-DCAE204B46EA}" srcOrd="0" destOrd="0" presId="urn:microsoft.com/office/officeart/2018/2/layout/IconVerticalSolidList"/>
    <dgm:cxn modelId="{DAA907A4-1D0C-4053-83B5-1E1F81652345}" srcId="{13CB3645-BAC7-469A-AA2A-0AFC06515C3D}" destId="{872A6F7B-7152-4544-8FD7-BCE9733EBEE2}" srcOrd="2" destOrd="0" parTransId="{C1C24A50-C862-47E0-BC79-EF05AB371917}" sibTransId="{74628460-47B6-4CDB-995E-588538760D7B}"/>
    <dgm:cxn modelId="{556B08FA-CA34-4CA7-8D67-48650FF097AF}" srcId="{13CB3645-BAC7-469A-AA2A-0AFC06515C3D}" destId="{DC59D4A2-E9A7-45B0-9E37-6335BC2A63DC}" srcOrd="0" destOrd="0" parTransId="{B24ED4B1-89F9-47E1-A5DF-F655AE1F5E61}" sibTransId="{B3D5D13E-B208-4851-95C2-A9998C0D59DD}"/>
    <dgm:cxn modelId="{A392AD1F-CCF9-4D63-B4D7-C6F0F3B3A5BB}" type="presParOf" srcId="{EC6FC8BA-EC44-4F5D-BC76-750A3CAE5B6E}" destId="{F1ACEB9D-0A85-4A0C-B1B4-7784382BF20A}" srcOrd="0" destOrd="0" presId="urn:microsoft.com/office/officeart/2018/2/layout/IconVerticalSolidList"/>
    <dgm:cxn modelId="{D177DAD5-AC91-497D-AA3F-7C2BB7DF7E97}" type="presParOf" srcId="{F1ACEB9D-0A85-4A0C-B1B4-7784382BF20A}" destId="{39688DE3-F143-4683-89DE-E92A54BCBE88}" srcOrd="0" destOrd="0" presId="urn:microsoft.com/office/officeart/2018/2/layout/IconVerticalSolidList"/>
    <dgm:cxn modelId="{C5C5FCD8-9D8F-4A19-8A54-36902D6A1FB1}" type="presParOf" srcId="{F1ACEB9D-0A85-4A0C-B1B4-7784382BF20A}" destId="{CA9F4B41-0502-414D-9D9C-94CFED9AEB5D}" srcOrd="1" destOrd="0" presId="urn:microsoft.com/office/officeart/2018/2/layout/IconVerticalSolidList"/>
    <dgm:cxn modelId="{C9715858-A950-4BB9-9BE2-CCE522C8D6AE}" type="presParOf" srcId="{F1ACEB9D-0A85-4A0C-B1B4-7784382BF20A}" destId="{45EA08BB-8FB2-48ED-8C50-6E3FC05B4E55}" srcOrd="2" destOrd="0" presId="urn:microsoft.com/office/officeart/2018/2/layout/IconVerticalSolidList"/>
    <dgm:cxn modelId="{76F70105-51EF-4486-80B5-ED45AD8FA379}" type="presParOf" srcId="{F1ACEB9D-0A85-4A0C-B1B4-7784382BF20A}" destId="{1E1E69D7-BAFC-4052-85AA-C6470517AE14}" srcOrd="3" destOrd="0" presId="urn:microsoft.com/office/officeart/2018/2/layout/IconVerticalSolidList"/>
    <dgm:cxn modelId="{EECCD60E-A262-4C2F-92C7-5C92DFEDE218}" type="presParOf" srcId="{EC6FC8BA-EC44-4F5D-BC76-750A3CAE5B6E}" destId="{AE7D8A08-4470-4321-A970-0B2C355DB1F1}" srcOrd="1" destOrd="0" presId="urn:microsoft.com/office/officeart/2018/2/layout/IconVerticalSolidList"/>
    <dgm:cxn modelId="{E2176DCB-9805-4DA5-83EA-F0C59A50A537}" type="presParOf" srcId="{EC6FC8BA-EC44-4F5D-BC76-750A3CAE5B6E}" destId="{D63D9DF0-DD35-4090-9989-AEF02A95D1F7}" srcOrd="2" destOrd="0" presId="urn:microsoft.com/office/officeart/2018/2/layout/IconVerticalSolidList"/>
    <dgm:cxn modelId="{428B8DF6-8E1D-4949-9ECB-F543A18005A4}" type="presParOf" srcId="{D63D9DF0-DD35-4090-9989-AEF02A95D1F7}" destId="{D91BE3EF-E717-4BBD-93CC-5102D09EF37C}" srcOrd="0" destOrd="0" presId="urn:microsoft.com/office/officeart/2018/2/layout/IconVerticalSolidList"/>
    <dgm:cxn modelId="{BB614EAC-C2A1-4E52-9F5B-6A933EB85D2F}" type="presParOf" srcId="{D63D9DF0-DD35-4090-9989-AEF02A95D1F7}" destId="{BC634D2E-D8D5-41D7-A779-AA5A9E3F18AE}" srcOrd="1" destOrd="0" presId="urn:microsoft.com/office/officeart/2018/2/layout/IconVerticalSolidList"/>
    <dgm:cxn modelId="{1632AEA7-CD82-4A85-B5B5-1F17762CFBF3}" type="presParOf" srcId="{D63D9DF0-DD35-4090-9989-AEF02A95D1F7}" destId="{30E15E2D-6805-4BF5-9828-E0386D3D2B0B}" srcOrd="2" destOrd="0" presId="urn:microsoft.com/office/officeart/2018/2/layout/IconVerticalSolidList"/>
    <dgm:cxn modelId="{D9066CBB-11C9-44A9-96C1-528BE7A05B71}" type="presParOf" srcId="{D63D9DF0-DD35-4090-9989-AEF02A95D1F7}" destId="{B7AE0B7D-8F97-4901-BF48-EA1389B3C6A5}" srcOrd="3" destOrd="0" presId="urn:microsoft.com/office/officeart/2018/2/layout/IconVerticalSolidList"/>
    <dgm:cxn modelId="{0E18751E-A106-4FDE-A3D9-36355BFABD00}" type="presParOf" srcId="{EC6FC8BA-EC44-4F5D-BC76-750A3CAE5B6E}" destId="{AAFDA1B2-C519-43BD-B05E-E156BB985995}" srcOrd="3" destOrd="0" presId="urn:microsoft.com/office/officeart/2018/2/layout/IconVerticalSolidList"/>
    <dgm:cxn modelId="{953A0F45-26F8-4C9F-8B02-3B925038CC44}" type="presParOf" srcId="{EC6FC8BA-EC44-4F5D-BC76-750A3CAE5B6E}" destId="{C2B67F09-D3EB-4761-8007-080EFF88E6C0}" srcOrd="4" destOrd="0" presId="urn:microsoft.com/office/officeart/2018/2/layout/IconVerticalSolidList"/>
    <dgm:cxn modelId="{DFBF28A7-43C0-485A-AB5F-22F547D9AE6F}" type="presParOf" srcId="{C2B67F09-D3EB-4761-8007-080EFF88E6C0}" destId="{C7A3C2C2-59C0-478B-A88D-BDFBEF932B85}" srcOrd="0" destOrd="0" presId="urn:microsoft.com/office/officeart/2018/2/layout/IconVerticalSolidList"/>
    <dgm:cxn modelId="{D4BD4614-AFBB-419D-B461-110BC753DA91}" type="presParOf" srcId="{C2B67F09-D3EB-4761-8007-080EFF88E6C0}" destId="{B613EF7D-D906-4B54-9A2D-436FE42AB80C}" srcOrd="1" destOrd="0" presId="urn:microsoft.com/office/officeart/2018/2/layout/IconVerticalSolidList"/>
    <dgm:cxn modelId="{00D8E52B-47C7-42E1-9C40-134663E69673}" type="presParOf" srcId="{C2B67F09-D3EB-4761-8007-080EFF88E6C0}" destId="{3557CF54-23F8-42FE-AAE0-6C60A33F019F}" srcOrd="2" destOrd="0" presId="urn:microsoft.com/office/officeart/2018/2/layout/IconVerticalSolidList"/>
    <dgm:cxn modelId="{EFAE775E-9EF5-4630-9C92-409E6AF46482}" type="presParOf" srcId="{C2B67F09-D3EB-4761-8007-080EFF88E6C0}" destId="{5F3891D8-8C73-4F37-8661-DCAE204B46EA}" srcOrd="3" destOrd="0" presId="urn:microsoft.com/office/officeart/2018/2/layout/IconVerticalSolidList"/>
    <dgm:cxn modelId="{1E4706C1-1E1F-4CD9-9C12-E828DD5AD89E}" type="presParOf" srcId="{EC6FC8BA-EC44-4F5D-BC76-750A3CAE5B6E}" destId="{073134CB-EB37-4E84-9045-B2D8D4067872}" srcOrd="5" destOrd="0" presId="urn:microsoft.com/office/officeart/2018/2/layout/IconVerticalSolidList"/>
    <dgm:cxn modelId="{0CC24192-4E94-4C73-9538-566A13B3DB2F}" type="presParOf" srcId="{EC6FC8BA-EC44-4F5D-BC76-750A3CAE5B6E}" destId="{08FCBB25-0255-4246-9989-C5489E6D2087}" srcOrd="6" destOrd="0" presId="urn:microsoft.com/office/officeart/2018/2/layout/IconVerticalSolidList"/>
    <dgm:cxn modelId="{46705AC7-8B9A-43A0-8203-F29E01771DE6}" type="presParOf" srcId="{08FCBB25-0255-4246-9989-C5489E6D2087}" destId="{BC2935B6-DC8B-4AE2-90B2-61EC01FFDBF1}" srcOrd="0" destOrd="0" presId="urn:microsoft.com/office/officeart/2018/2/layout/IconVerticalSolidList"/>
    <dgm:cxn modelId="{EDF9371F-C90F-4C59-BAF6-814C6FD9C1E6}" type="presParOf" srcId="{08FCBB25-0255-4246-9989-C5489E6D2087}" destId="{96603995-5DFE-47C5-AA6A-F6BF60DCC3E5}" srcOrd="1" destOrd="0" presId="urn:microsoft.com/office/officeart/2018/2/layout/IconVerticalSolidList"/>
    <dgm:cxn modelId="{450D3A37-E12D-41BD-95EE-BB6E2DAFAA05}" type="presParOf" srcId="{08FCBB25-0255-4246-9989-C5489E6D2087}" destId="{063550D7-F1F9-4A48-9B7E-E6F91C77E45F}" srcOrd="2" destOrd="0" presId="urn:microsoft.com/office/officeart/2018/2/layout/IconVerticalSolidList"/>
    <dgm:cxn modelId="{D7CF22C1-A20B-43FA-9F30-DF2EC169D958}" type="presParOf" srcId="{08FCBB25-0255-4246-9989-C5489E6D2087}" destId="{80800004-5D03-46CD-8E5D-3074CC21548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EEA28A-1821-46EE-B0E5-F71EE3479ACD}">
      <dsp:nvSpPr>
        <dsp:cNvPr id="0" name=""/>
        <dsp:cNvSpPr/>
      </dsp:nvSpPr>
      <dsp:spPr>
        <a:xfrm>
          <a:off x="0" y="0"/>
          <a:ext cx="10388915" cy="754812"/>
        </a:xfrm>
        <a:prstGeom prst="roundRect">
          <a:avLst>
            <a:gd name="adj" fmla="val 10000"/>
          </a:avLst>
        </a:prstGeom>
        <a:solidFill>
          <a:schemeClr val="accent5">
            <a:tint val="4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B211D62A-1C40-4EA4-8B1F-5A3140EA67EB}">
      <dsp:nvSpPr>
        <dsp:cNvPr id="0" name=""/>
        <dsp:cNvSpPr/>
      </dsp:nvSpPr>
      <dsp:spPr>
        <a:xfrm>
          <a:off x="228330" y="173481"/>
          <a:ext cx="415552" cy="41514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9EF7A744-A937-4608-B7E5-8B0BDE6094CB}">
      <dsp:nvSpPr>
        <dsp:cNvPr id="0" name=""/>
        <dsp:cNvSpPr/>
      </dsp:nvSpPr>
      <dsp:spPr>
        <a:xfrm>
          <a:off x="872214" y="3648"/>
          <a:ext cx="9464310" cy="849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870" tIns="89870" rIns="89870" bIns="89870" numCol="1" spcCol="1270" anchor="ctr" anchorCtr="0">
          <a:noAutofit/>
        </a:bodyPr>
        <a:lstStyle/>
        <a:p>
          <a:pPr marL="0" lvl="0" indent="0" algn="l" defTabSz="711200">
            <a:lnSpc>
              <a:spcPct val="100000"/>
            </a:lnSpc>
            <a:spcBef>
              <a:spcPct val="0"/>
            </a:spcBef>
            <a:spcAft>
              <a:spcPct val="35000"/>
            </a:spcAft>
            <a:buNone/>
          </a:pPr>
          <a:r>
            <a:rPr lang="en-US" sz="1600" b="1" i="0" kern="1200" dirty="0">
              <a:solidFill>
                <a:schemeClr val="bg1"/>
              </a:solidFill>
            </a:rPr>
            <a:t>Testing hardware under conditions simulating expected real-life conditions, including storage, transportation, operation and maintenance environments</a:t>
          </a:r>
          <a:endParaRPr lang="en-US" sz="1600" b="1" kern="1200" dirty="0">
            <a:solidFill>
              <a:schemeClr val="bg1"/>
            </a:solidFill>
          </a:endParaRPr>
        </a:p>
      </dsp:txBody>
      <dsp:txXfrm>
        <a:off x="872214" y="3648"/>
        <a:ext cx="9464310" cy="849163"/>
      </dsp:txXfrm>
    </dsp:sp>
    <dsp:sp modelId="{DC60571C-3511-4494-94A7-012602DDCB57}">
      <dsp:nvSpPr>
        <dsp:cNvPr id="0" name=""/>
        <dsp:cNvSpPr/>
      </dsp:nvSpPr>
      <dsp:spPr>
        <a:xfrm>
          <a:off x="0" y="1065103"/>
          <a:ext cx="10388915" cy="754812"/>
        </a:xfrm>
        <a:prstGeom prst="roundRect">
          <a:avLst>
            <a:gd name="adj" fmla="val 10000"/>
          </a:avLst>
        </a:prstGeom>
        <a:solidFill>
          <a:schemeClr val="accent5">
            <a:tint val="4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0F78563B-1A9C-4243-B90F-6993640BE9FE}">
      <dsp:nvSpPr>
        <dsp:cNvPr id="0" name=""/>
        <dsp:cNvSpPr/>
      </dsp:nvSpPr>
      <dsp:spPr>
        <a:xfrm>
          <a:off x="228330" y="1234936"/>
          <a:ext cx="415552" cy="41514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030FAA57-1957-4B13-844F-D2A8D4F4762E}">
      <dsp:nvSpPr>
        <dsp:cNvPr id="0" name=""/>
        <dsp:cNvSpPr/>
      </dsp:nvSpPr>
      <dsp:spPr>
        <a:xfrm>
          <a:off x="924604" y="998860"/>
          <a:ext cx="9464310" cy="849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870" tIns="89870" rIns="89870" bIns="89870" numCol="1" spcCol="1270" anchor="ctr" anchorCtr="0">
          <a:noAutofit/>
        </a:bodyPr>
        <a:lstStyle/>
        <a:p>
          <a:pPr marL="0" lvl="0" indent="0" algn="l" defTabSz="711200">
            <a:lnSpc>
              <a:spcPct val="100000"/>
            </a:lnSpc>
            <a:spcBef>
              <a:spcPct val="0"/>
            </a:spcBef>
            <a:spcAft>
              <a:spcPct val="35000"/>
            </a:spcAft>
            <a:buNone/>
          </a:pPr>
          <a:r>
            <a:rPr lang="en-US" sz="1600" b="1" i="0" kern="1200" dirty="0">
              <a:solidFill>
                <a:schemeClr val="bg1"/>
              </a:solidFill>
            </a:rPr>
            <a:t>Ensuring the hardware confirms with local environmental requirements, including shelter, space, furnishings and fittings, electrical power supply and relevant extremes of temperature, humidity and pollution</a:t>
          </a:r>
          <a:endParaRPr lang="en-US" sz="1600" b="1" kern="1200" dirty="0">
            <a:solidFill>
              <a:schemeClr val="bg1"/>
            </a:solidFill>
          </a:endParaRPr>
        </a:p>
      </dsp:txBody>
      <dsp:txXfrm>
        <a:off x="924604" y="998860"/>
        <a:ext cx="9464310" cy="849163"/>
      </dsp:txXfrm>
    </dsp:sp>
    <dsp:sp modelId="{497A7C11-7EA8-4E2F-8A34-CDC6083CB900}">
      <dsp:nvSpPr>
        <dsp:cNvPr id="0" name=""/>
        <dsp:cNvSpPr/>
      </dsp:nvSpPr>
      <dsp:spPr>
        <a:xfrm>
          <a:off x="0" y="2126558"/>
          <a:ext cx="10388915" cy="754812"/>
        </a:xfrm>
        <a:prstGeom prst="roundRect">
          <a:avLst>
            <a:gd name="adj" fmla="val 10000"/>
          </a:avLst>
        </a:prstGeom>
        <a:solidFill>
          <a:schemeClr val="accent5">
            <a:tint val="4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81A3B37D-1087-4A94-980A-D50163764376}">
      <dsp:nvSpPr>
        <dsp:cNvPr id="0" name=""/>
        <dsp:cNvSpPr/>
      </dsp:nvSpPr>
      <dsp:spPr>
        <a:xfrm>
          <a:off x="228330" y="2296391"/>
          <a:ext cx="415552" cy="41514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45B4B543-9A7A-4137-8436-9A34F7D8A844}">
      <dsp:nvSpPr>
        <dsp:cNvPr id="0" name=""/>
        <dsp:cNvSpPr/>
      </dsp:nvSpPr>
      <dsp:spPr>
        <a:xfrm>
          <a:off x="872214" y="2126558"/>
          <a:ext cx="9464310" cy="849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870" tIns="89870" rIns="89870" bIns="89870" numCol="1" spcCol="1270" anchor="ctr" anchorCtr="0">
          <a:noAutofit/>
        </a:bodyPr>
        <a:lstStyle/>
        <a:p>
          <a:pPr marL="0" lvl="0" indent="0" algn="l" defTabSz="711200">
            <a:lnSpc>
              <a:spcPct val="100000"/>
            </a:lnSpc>
            <a:spcBef>
              <a:spcPct val="0"/>
            </a:spcBef>
            <a:spcAft>
              <a:spcPct val="35000"/>
            </a:spcAft>
            <a:buNone/>
          </a:pPr>
          <a:r>
            <a:rPr lang="en-US" sz="1600" b="1" i="0" kern="1200">
              <a:solidFill>
                <a:schemeClr val="bg1"/>
              </a:solidFill>
            </a:rPr>
            <a:t>Verifying that hardware can perform under expected normal conditions and possible abnormal conditions</a:t>
          </a:r>
        </a:p>
      </dsp:txBody>
      <dsp:txXfrm>
        <a:off x="872214" y="2126558"/>
        <a:ext cx="9464310" cy="849163"/>
      </dsp:txXfrm>
    </dsp:sp>
    <dsp:sp modelId="{74FF4CB0-CFAC-4BCC-AEF6-2196702BF6FF}">
      <dsp:nvSpPr>
        <dsp:cNvPr id="0" name=""/>
        <dsp:cNvSpPr/>
      </dsp:nvSpPr>
      <dsp:spPr>
        <a:xfrm>
          <a:off x="0" y="3188013"/>
          <a:ext cx="10388915" cy="754812"/>
        </a:xfrm>
        <a:prstGeom prst="roundRect">
          <a:avLst>
            <a:gd name="adj" fmla="val 10000"/>
          </a:avLst>
        </a:prstGeom>
        <a:solidFill>
          <a:schemeClr val="accent5">
            <a:tint val="4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5B278F33-1412-46AA-8442-52C62EAE7E5B}">
      <dsp:nvSpPr>
        <dsp:cNvPr id="0" name=""/>
        <dsp:cNvSpPr/>
      </dsp:nvSpPr>
      <dsp:spPr>
        <a:xfrm>
          <a:off x="228330" y="3357846"/>
          <a:ext cx="415552" cy="41514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8E07762B-D504-4C83-845F-10052F5F12B0}">
      <dsp:nvSpPr>
        <dsp:cNvPr id="0" name=""/>
        <dsp:cNvSpPr/>
      </dsp:nvSpPr>
      <dsp:spPr>
        <a:xfrm>
          <a:off x="872214" y="3188013"/>
          <a:ext cx="9464310" cy="849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870" tIns="89870" rIns="89870" bIns="89870" numCol="1" spcCol="1270" anchor="ctr" anchorCtr="0">
          <a:noAutofit/>
        </a:bodyPr>
        <a:lstStyle/>
        <a:p>
          <a:pPr marL="0" lvl="0" indent="0" algn="l" defTabSz="711200">
            <a:lnSpc>
              <a:spcPct val="100000"/>
            </a:lnSpc>
            <a:spcBef>
              <a:spcPct val="0"/>
            </a:spcBef>
            <a:spcAft>
              <a:spcPct val="35000"/>
            </a:spcAft>
            <a:buNone/>
          </a:pPr>
          <a:r>
            <a:rPr lang="en-US" sz="1600" b="1" i="0" kern="1200" dirty="0">
              <a:solidFill>
                <a:schemeClr val="bg1"/>
              </a:solidFill>
            </a:rPr>
            <a:t>Ensuring appropriate security measures are in place and that they confirm to appropriate standards. </a:t>
          </a:r>
        </a:p>
      </dsp:txBody>
      <dsp:txXfrm>
        <a:off x="872214" y="3188013"/>
        <a:ext cx="9464310" cy="8491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688DE3-F143-4683-89DE-E92A54BCBE88}">
      <dsp:nvSpPr>
        <dsp:cNvPr id="0" name=""/>
        <dsp:cNvSpPr/>
      </dsp:nvSpPr>
      <dsp:spPr>
        <a:xfrm>
          <a:off x="0" y="1666"/>
          <a:ext cx="10164932" cy="844391"/>
        </a:xfrm>
        <a:prstGeom prst="roundRect">
          <a:avLst>
            <a:gd name="adj" fmla="val 10000"/>
          </a:avLst>
        </a:prstGeom>
        <a:solidFill>
          <a:schemeClr val="accent5">
            <a:tint val="4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CA9F4B41-0502-414D-9D9C-94CFED9AEB5D}">
      <dsp:nvSpPr>
        <dsp:cNvPr id="0" name=""/>
        <dsp:cNvSpPr/>
      </dsp:nvSpPr>
      <dsp:spPr>
        <a:xfrm>
          <a:off x="255428" y="191654"/>
          <a:ext cx="464415" cy="46441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1E1E69D7-BAFC-4052-85AA-C6470517AE14}">
      <dsp:nvSpPr>
        <dsp:cNvPr id="0" name=""/>
        <dsp:cNvSpPr/>
      </dsp:nvSpPr>
      <dsp:spPr>
        <a:xfrm>
          <a:off x="975272" y="1666"/>
          <a:ext cx="9189659" cy="844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365" tIns="89365" rIns="89365" bIns="89365" numCol="1" spcCol="1270" anchor="ctr" anchorCtr="0">
          <a:noAutofit/>
        </a:bodyPr>
        <a:lstStyle/>
        <a:p>
          <a:pPr marL="0" lvl="0" indent="0" algn="l" defTabSz="711200">
            <a:lnSpc>
              <a:spcPct val="100000"/>
            </a:lnSpc>
            <a:spcBef>
              <a:spcPct val="0"/>
            </a:spcBef>
            <a:spcAft>
              <a:spcPct val="35000"/>
            </a:spcAft>
            <a:buNone/>
          </a:pPr>
          <a:r>
            <a:rPr lang="en-US" sz="1600" b="1" i="0" kern="1200">
              <a:solidFill>
                <a:schemeClr val="bg1"/>
              </a:solidFill>
            </a:rPr>
            <a:t>The functionality of all the component should be working fine.</a:t>
          </a:r>
        </a:p>
      </dsp:txBody>
      <dsp:txXfrm>
        <a:off x="975272" y="1666"/>
        <a:ext cx="9189659" cy="844391"/>
      </dsp:txXfrm>
    </dsp:sp>
    <dsp:sp modelId="{D91BE3EF-E717-4BBD-93CC-5102D09EF37C}">
      <dsp:nvSpPr>
        <dsp:cNvPr id="0" name=""/>
        <dsp:cNvSpPr/>
      </dsp:nvSpPr>
      <dsp:spPr>
        <a:xfrm>
          <a:off x="0" y="1057155"/>
          <a:ext cx="10164932" cy="844391"/>
        </a:xfrm>
        <a:prstGeom prst="roundRect">
          <a:avLst>
            <a:gd name="adj" fmla="val 10000"/>
          </a:avLst>
        </a:prstGeom>
        <a:solidFill>
          <a:schemeClr val="accent5">
            <a:tint val="4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BC634D2E-D8D5-41D7-A779-AA5A9E3F18AE}">
      <dsp:nvSpPr>
        <dsp:cNvPr id="0" name=""/>
        <dsp:cNvSpPr/>
      </dsp:nvSpPr>
      <dsp:spPr>
        <a:xfrm>
          <a:off x="255428" y="1247143"/>
          <a:ext cx="464415" cy="46441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B7AE0B7D-8F97-4901-BF48-EA1389B3C6A5}">
      <dsp:nvSpPr>
        <dsp:cNvPr id="0" name=""/>
        <dsp:cNvSpPr/>
      </dsp:nvSpPr>
      <dsp:spPr>
        <a:xfrm>
          <a:off x="975272" y="1057155"/>
          <a:ext cx="9189659" cy="844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365" tIns="89365" rIns="89365" bIns="89365" numCol="1" spcCol="1270" anchor="ctr" anchorCtr="0">
          <a:noAutofit/>
        </a:bodyPr>
        <a:lstStyle/>
        <a:p>
          <a:pPr marL="0" lvl="0" indent="0" algn="l" defTabSz="711200">
            <a:lnSpc>
              <a:spcPct val="100000"/>
            </a:lnSpc>
            <a:spcBef>
              <a:spcPct val="0"/>
            </a:spcBef>
            <a:spcAft>
              <a:spcPct val="35000"/>
            </a:spcAft>
            <a:buNone/>
          </a:pPr>
          <a:r>
            <a:rPr lang="en-US" sz="1600" b="1" i="0" kern="1200">
              <a:solidFill>
                <a:schemeClr val="bg1"/>
              </a:solidFill>
            </a:rPr>
            <a:t>Conducting 'load tests', simulating as closely as possible a variety of 'real life' conditions and using or exceeding the amounts of data that could be expected in an actual situation.</a:t>
          </a:r>
        </a:p>
      </dsp:txBody>
      <dsp:txXfrm>
        <a:off x="975272" y="1057155"/>
        <a:ext cx="9189659" cy="844391"/>
      </dsp:txXfrm>
    </dsp:sp>
    <dsp:sp modelId="{C7A3C2C2-59C0-478B-A88D-BDFBEF932B85}">
      <dsp:nvSpPr>
        <dsp:cNvPr id="0" name=""/>
        <dsp:cNvSpPr/>
      </dsp:nvSpPr>
      <dsp:spPr>
        <a:xfrm>
          <a:off x="0" y="2112645"/>
          <a:ext cx="10164932" cy="844391"/>
        </a:xfrm>
        <a:prstGeom prst="roundRect">
          <a:avLst>
            <a:gd name="adj" fmla="val 10000"/>
          </a:avLst>
        </a:prstGeom>
        <a:solidFill>
          <a:schemeClr val="accent5">
            <a:tint val="4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B613EF7D-D906-4B54-9A2D-436FE42AB80C}">
      <dsp:nvSpPr>
        <dsp:cNvPr id="0" name=""/>
        <dsp:cNvSpPr/>
      </dsp:nvSpPr>
      <dsp:spPr>
        <a:xfrm>
          <a:off x="255428" y="2302633"/>
          <a:ext cx="464415" cy="46441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5F3891D8-8C73-4F37-8661-DCAE204B46EA}">
      <dsp:nvSpPr>
        <dsp:cNvPr id="0" name=""/>
        <dsp:cNvSpPr/>
      </dsp:nvSpPr>
      <dsp:spPr>
        <a:xfrm>
          <a:off x="975272" y="2112645"/>
          <a:ext cx="9189659" cy="844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365" tIns="89365" rIns="89365" bIns="89365" numCol="1" spcCol="1270" anchor="ctr" anchorCtr="0">
          <a:noAutofit/>
        </a:bodyPr>
        <a:lstStyle/>
        <a:p>
          <a:pPr marL="0" lvl="0" indent="0" algn="l" defTabSz="711200">
            <a:lnSpc>
              <a:spcPct val="100000"/>
            </a:lnSpc>
            <a:spcBef>
              <a:spcPct val="0"/>
            </a:spcBef>
            <a:spcAft>
              <a:spcPct val="35000"/>
            </a:spcAft>
            <a:buNone/>
          </a:pPr>
          <a:r>
            <a:rPr lang="en-US" sz="1600" b="1" i="0" kern="1200">
              <a:solidFill>
                <a:schemeClr val="bg1"/>
              </a:solidFill>
            </a:rPr>
            <a:t>Applying 'non-operating' tests to ensure that equipment can stand up to expected levels of physical handling, such as transit drop tests</a:t>
          </a:r>
        </a:p>
      </dsp:txBody>
      <dsp:txXfrm>
        <a:off x="975272" y="2112645"/>
        <a:ext cx="9189659" cy="844391"/>
      </dsp:txXfrm>
    </dsp:sp>
    <dsp:sp modelId="{BC2935B6-DC8B-4AE2-90B2-61EC01FFDBF1}">
      <dsp:nvSpPr>
        <dsp:cNvPr id="0" name=""/>
        <dsp:cNvSpPr/>
      </dsp:nvSpPr>
      <dsp:spPr>
        <a:xfrm>
          <a:off x="0" y="3168135"/>
          <a:ext cx="10164932" cy="844391"/>
        </a:xfrm>
        <a:prstGeom prst="roundRect">
          <a:avLst>
            <a:gd name="adj" fmla="val 10000"/>
          </a:avLst>
        </a:prstGeom>
        <a:solidFill>
          <a:schemeClr val="accent5">
            <a:tint val="4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96603995-5DFE-47C5-AA6A-F6BF60DCC3E5}">
      <dsp:nvSpPr>
        <dsp:cNvPr id="0" name=""/>
        <dsp:cNvSpPr/>
      </dsp:nvSpPr>
      <dsp:spPr>
        <a:xfrm>
          <a:off x="255428" y="3358123"/>
          <a:ext cx="464415" cy="46441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80800004-5D03-46CD-8E5D-3074CC215488}">
      <dsp:nvSpPr>
        <dsp:cNvPr id="0" name=""/>
        <dsp:cNvSpPr/>
      </dsp:nvSpPr>
      <dsp:spPr>
        <a:xfrm>
          <a:off x="975272" y="3168135"/>
          <a:ext cx="9189659" cy="8443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9365" tIns="89365" rIns="89365" bIns="89365" numCol="1" spcCol="1270" anchor="ctr" anchorCtr="0">
          <a:noAutofit/>
        </a:bodyPr>
        <a:lstStyle/>
        <a:p>
          <a:pPr marL="0" lvl="0" indent="0" algn="l" defTabSz="711200">
            <a:lnSpc>
              <a:spcPct val="100000"/>
            </a:lnSpc>
            <a:spcBef>
              <a:spcPct val="0"/>
            </a:spcBef>
            <a:spcAft>
              <a:spcPct val="35000"/>
            </a:spcAft>
            <a:buNone/>
          </a:pPr>
          <a:r>
            <a:rPr lang="en-US" sz="1600" b="1" i="0" kern="1200">
              <a:solidFill>
                <a:schemeClr val="bg1"/>
              </a:solidFill>
            </a:rPr>
            <a:t>There should not presence of any Critical or High or Medium severity &amp; priority defects</a:t>
          </a:r>
        </a:p>
      </dsp:txBody>
      <dsp:txXfrm>
        <a:off x="975272" y="3168135"/>
        <a:ext cx="9189659" cy="84439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jpg>
</file>

<file path=ppt/media/image22.png>
</file>

<file path=ppt/media/image23.jpg>
</file>

<file path=ppt/media/image24.png>
</file>

<file path=ppt/media/image25.jpg>
</file>

<file path=ppt/media/image26.jpg>
</file>

<file path=ppt/media/image27.png>
</file>

<file path=ppt/media/image28.jpg>
</file>

<file path=ppt/media/image29.jpg>
</file>

<file path=ppt/media/image3.png>
</file>

<file path=ppt/media/image30.png>
</file>

<file path=ppt/media/image31.jpg>
</file>

<file path=ppt/media/image32.png>
</file>

<file path=ppt/media/image33.png>
</file>

<file path=ppt/media/image34.pn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C0E9783-1E79-4906-994E-788FB9A54B8C}"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32429795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C0E9783-1E79-4906-994E-788FB9A54B8C}"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2337534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C0E9783-1E79-4906-994E-788FB9A54B8C}"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1380920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C0E9783-1E79-4906-994E-788FB9A54B8C}"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55F78-5E47-4618-9833-E194E2674087}"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811497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0E9783-1E79-4906-994E-788FB9A54B8C}"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3525878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C0E9783-1E79-4906-994E-788FB9A54B8C}" type="datetimeFigureOut">
              <a:rPr lang="en-US" smtClean="0"/>
              <a:t>10/26/2020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27618529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C0E9783-1E79-4906-994E-788FB9A54B8C}" type="datetimeFigureOut">
              <a:rPr lang="en-US" smtClean="0"/>
              <a:t>10/26/2020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9777709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0E9783-1E79-4906-994E-788FB9A54B8C}"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28797798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0E9783-1E79-4906-994E-788FB9A54B8C}"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1732712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BC0E9783-1E79-4906-994E-788FB9A54B8C}"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5111032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0E9783-1E79-4906-994E-788FB9A54B8C}"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2500648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C0E9783-1E79-4906-994E-788FB9A54B8C}"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1527280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C0E9783-1E79-4906-994E-788FB9A54B8C}"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1378037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BC0E9783-1E79-4906-994E-788FB9A54B8C}" type="datetimeFigureOut">
              <a:rPr lang="en-US" smtClean="0"/>
              <a:t>10/26/2020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12476439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C0E9783-1E79-4906-994E-788FB9A54B8C}" type="datetimeFigureOut">
              <a:rPr lang="en-US" smtClean="0"/>
              <a:t>10/26/2020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269495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BC0E9783-1E79-4906-994E-788FB9A54B8C}" type="datetimeFigureOut">
              <a:rPr lang="en-US" smtClean="0"/>
              <a:t>10/26/2020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2329786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C0E9783-1E79-4906-994E-788FB9A54B8C}"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C55F78-5E47-4618-9833-E194E2674087}" type="slidenum">
              <a:rPr lang="en-US" smtClean="0"/>
              <a:t>‹#›</a:t>
            </a:fld>
            <a:endParaRPr lang="en-US"/>
          </a:p>
        </p:txBody>
      </p:sp>
    </p:spTree>
    <p:extLst>
      <p:ext uri="{BB962C8B-B14F-4D97-AF65-F5344CB8AC3E}">
        <p14:creationId xmlns:p14="http://schemas.microsoft.com/office/powerpoint/2010/main" val="2788731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C0E9783-1E79-4906-994E-788FB9A54B8C}" type="datetimeFigureOut">
              <a:rPr lang="en-US" smtClean="0"/>
              <a:t>10/26/2020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9C55F78-5E47-4618-9833-E194E2674087}" type="slidenum">
              <a:rPr lang="en-US" smtClean="0"/>
              <a:t>‹#›</a:t>
            </a:fld>
            <a:endParaRPr lang="en-US"/>
          </a:p>
        </p:txBody>
      </p:sp>
    </p:spTree>
    <p:extLst>
      <p:ext uri="{BB962C8B-B14F-4D97-AF65-F5344CB8AC3E}">
        <p14:creationId xmlns:p14="http://schemas.microsoft.com/office/powerpoint/2010/main" val="402192372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create.arduino.cc/projecthub/ammaratef45/detecting-obstacles-and-warning-arduino-and-ultrasonic-13e5ea"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5.png"/><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hyperlink" Target="https://github.com/esp8266/Arduino" TargetMode="External"/><Relationship Id="rId2" Type="http://schemas.openxmlformats.org/officeDocument/2006/relationships/hyperlink" Target="https://create.arduino.cc/projecthub/ammaratef45/detecting-obstacles-and-warning-arduino-and-ultrasonic-13e5ea" TargetMode="External"/><Relationship Id="rId1" Type="http://schemas.openxmlformats.org/officeDocument/2006/relationships/slideLayout" Target="../slideLayouts/slideLayout2.xml"/><Relationship Id="rId5" Type="http://schemas.openxmlformats.org/officeDocument/2006/relationships/hyperlink" Target="https://electrosome.com/switch-arduino-uno/#:~:text=In%20this%20example%2C%20a%20push,DOWN%20resistors%20while%20interfacing%20switch" TargetMode="External"/><Relationship Id="rId4" Type="http://schemas.openxmlformats.org/officeDocument/2006/relationships/hyperlink" Target="https://circuitdigest.com/microcontroller-projects/arduino-stepper-motor-control-tutorial"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30496-2681-4C1B-B326-6B1851474EEC}"/>
              </a:ext>
            </a:extLst>
          </p:cNvPr>
          <p:cNvSpPr>
            <a:spLocks noGrp="1"/>
          </p:cNvSpPr>
          <p:nvPr>
            <p:ph type="ctrTitle"/>
          </p:nvPr>
        </p:nvSpPr>
        <p:spPr>
          <a:xfrm>
            <a:off x="970671" y="1085983"/>
            <a:ext cx="9697329" cy="2876917"/>
          </a:xfrm>
        </p:spPr>
        <p:txBody>
          <a:bodyPr>
            <a:noAutofit/>
          </a:bodyPr>
          <a:lstStyle/>
          <a:p>
            <a:pPr algn="ctr"/>
            <a:r>
              <a:rPr lang="en-US" sz="3200" b="1" cap="all" dirty="0">
                <a:latin typeface="Times New Roman" panose="02020603050405020304" pitchFamily="18" charset="0"/>
                <a:cs typeface="Times New Roman" panose="02020603050405020304" pitchFamily="18" charset="0"/>
              </a:rPr>
              <a:t>EMBEDDED SYSTEM DESIGN PROJECT</a:t>
            </a:r>
            <a:br>
              <a:rPr lang="en-US" sz="3200" b="1" cap="all" dirty="0">
                <a:latin typeface="Times New Roman" panose="02020603050405020304" pitchFamily="18" charset="0"/>
                <a:cs typeface="Times New Roman" panose="02020603050405020304" pitchFamily="18" charset="0"/>
              </a:rPr>
            </a:br>
            <a:r>
              <a:rPr lang="en-US" sz="3200" b="1" dirty="0">
                <a:latin typeface="Times New Roman" panose="02020603050405020304" pitchFamily="18" charset="0"/>
                <a:cs typeface="Times New Roman" panose="02020603050405020304" pitchFamily="18" charset="0"/>
              </a:rPr>
              <a:t>ESE-4009</a:t>
            </a:r>
            <a:br>
              <a:rPr lang="en-US" sz="3200" b="1" dirty="0">
                <a:latin typeface="Times New Roman" panose="02020603050405020304" pitchFamily="18" charset="0"/>
                <a:cs typeface="Times New Roman" panose="02020603050405020304" pitchFamily="18" charset="0"/>
              </a:rPr>
            </a:br>
            <a:r>
              <a:rPr lang="en-US" sz="3200" b="1" dirty="0">
                <a:latin typeface="Times New Roman" panose="02020603050405020304" pitchFamily="18" charset="0"/>
                <a:cs typeface="Times New Roman" panose="02020603050405020304" pitchFamily="18" charset="0"/>
              </a:rPr>
              <a:t>Group # 1</a:t>
            </a:r>
            <a:br>
              <a:rPr lang="en-US" sz="2400" b="1" dirty="0">
                <a:latin typeface="Times New Roman" panose="02020603050405020304" pitchFamily="18" charset="0"/>
                <a:cs typeface="Times New Roman" panose="02020603050405020304" pitchFamily="18" charset="0"/>
              </a:rPr>
            </a:br>
            <a:br>
              <a:rPr lang="en-US" sz="4000" b="1" dirty="0">
                <a:latin typeface="Times New Roman" panose="02020603050405020304" pitchFamily="18" charset="0"/>
                <a:cs typeface="Times New Roman" panose="02020603050405020304" pitchFamily="18" charset="0"/>
              </a:rPr>
            </a:br>
            <a:r>
              <a:rPr lang="en-US" sz="4000" b="1" dirty="0">
                <a:latin typeface="Times New Roman" panose="02020603050405020304" pitchFamily="18" charset="0"/>
                <a:cs typeface="Times New Roman" panose="02020603050405020304" pitchFamily="18" charset="0"/>
              </a:rPr>
              <a:t>TESTING HARDWARE COMPONENTS</a:t>
            </a:r>
          </a:p>
        </p:txBody>
      </p:sp>
      <p:sp>
        <p:nvSpPr>
          <p:cNvPr id="3" name="Subtitle 2">
            <a:extLst>
              <a:ext uri="{FF2B5EF4-FFF2-40B4-BE49-F238E27FC236}">
                <a16:creationId xmlns:a16="http://schemas.microsoft.com/office/drawing/2014/main" id="{EB42A1FE-273B-4AEC-9B4C-DDB908362D09}"/>
              </a:ext>
            </a:extLst>
          </p:cNvPr>
          <p:cNvSpPr>
            <a:spLocks noGrp="1"/>
          </p:cNvSpPr>
          <p:nvPr>
            <p:ph type="subTitle" idx="1"/>
          </p:nvPr>
        </p:nvSpPr>
        <p:spPr>
          <a:xfrm>
            <a:off x="1868557" y="4104654"/>
            <a:ext cx="8189843" cy="1667363"/>
          </a:xfrm>
        </p:spPr>
        <p:txBody>
          <a:bodyPr>
            <a:normAutofit fontScale="85000" lnSpcReduction="10000"/>
          </a:bodyPr>
          <a:lstStyle/>
          <a:p>
            <a:r>
              <a:rPr lang="en-US" sz="2400" b="1" dirty="0">
                <a:latin typeface="Times New Roman" panose="02020603050405020304" pitchFamily="18" charset="0"/>
                <a:cs typeface="Times New Roman" panose="02020603050405020304" pitchFamily="18" charset="0"/>
              </a:rPr>
              <a:t>Submitted to:                                                      Submitted By: </a:t>
            </a:r>
          </a:p>
          <a:p>
            <a:r>
              <a:rPr lang="en-US" sz="2400" b="1" dirty="0">
                <a:latin typeface="Times New Roman" panose="02020603050405020304" pitchFamily="18" charset="0"/>
                <a:cs typeface="Times New Roman" panose="02020603050405020304" pitchFamily="18" charset="0"/>
              </a:rPr>
              <a:t>Prof. Mike </a:t>
            </a:r>
            <a:r>
              <a:rPr lang="en-US" sz="2400" b="1" dirty="0" err="1">
                <a:latin typeface="Times New Roman" panose="02020603050405020304" pitchFamily="18" charset="0"/>
                <a:cs typeface="Times New Roman" panose="02020603050405020304" pitchFamily="18" charset="0"/>
              </a:rPr>
              <a:t>Aleshams</a:t>
            </a:r>
            <a:r>
              <a:rPr lang="en-US" sz="2400" b="1" dirty="0">
                <a:latin typeface="Times New Roman" panose="02020603050405020304" pitchFamily="18" charset="0"/>
                <a:cs typeface="Times New Roman" panose="02020603050405020304" pitchFamily="18" charset="0"/>
              </a:rPr>
              <a:t>                                       Ramneet Kaur</a:t>
            </a:r>
          </a:p>
          <a:p>
            <a:r>
              <a:rPr lang="en-US" sz="2400" b="1" dirty="0">
                <a:latin typeface="Times New Roman" panose="02020603050405020304" pitchFamily="18" charset="0"/>
                <a:cs typeface="Times New Roman" panose="02020603050405020304" pitchFamily="18" charset="0"/>
              </a:rPr>
              <a:t>                                                                                	C0752942</a:t>
            </a:r>
          </a:p>
        </p:txBody>
      </p:sp>
    </p:spTree>
    <p:extLst>
      <p:ext uri="{BB962C8B-B14F-4D97-AF65-F5344CB8AC3E}">
        <p14:creationId xmlns:p14="http://schemas.microsoft.com/office/powerpoint/2010/main" val="31945743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5C94C-2FF9-4A1C-9E71-BE48BFE09B8C}"/>
              </a:ext>
            </a:extLst>
          </p:cNvPr>
          <p:cNvSpPr>
            <a:spLocks noGrp="1"/>
          </p:cNvSpPr>
          <p:nvPr>
            <p:ph type="title"/>
          </p:nvPr>
        </p:nvSpPr>
        <p:spPr>
          <a:xfrm>
            <a:off x="383672" y="417251"/>
            <a:ext cx="4023360" cy="932155"/>
          </a:xfrm>
        </p:spPr>
        <p:txBody>
          <a:bodyPr vert="horz" lIns="91440" tIns="45720" rIns="91440" bIns="45720" rtlCol="0" anchor="b">
            <a:normAutofit/>
          </a:bodyPr>
          <a:lstStyle/>
          <a:p>
            <a:r>
              <a:rPr lang="en-US" sz="4400" dirty="0"/>
              <a:t>ESP8266</a:t>
            </a:r>
          </a:p>
        </p:txBody>
      </p:sp>
      <p:pic>
        <p:nvPicPr>
          <p:cNvPr id="14" name="Content Placeholder 13">
            <a:extLst>
              <a:ext uri="{FF2B5EF4-FFF2-40B4-BE49-F238E27FC236}">
                <a16:creationId xmlns:a16="http://schemas.microsoft.com/office/drawing/2014/main" id="{5105640F-B86D-4A30-8F5F-8376447202C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43853" y="0"/>
            <a:ext cx="6448148" cy="6858000"/>
          </a:xfrm>
        </p:spPr>
      </p:pic>
      <p:sp>
        <p:nvSpPr>
          <p:cNvPr id="16" name="TextBox 15">
            <a:extLst>
              <a:ext uri="{FF2B5EF4-FFF2-40B4-BE49-F238E27FC236}">
                <a16:creationId xmlns:a16="http://schemas.microsoft.com/office/drawing/2014/main" id="{BAACB930-2CCE-4FBA-B46E-6693510C6038}"/>
              </a:ext>
            </a:extLst>
          </p:cNvPr>
          <p:cNvSpPr txBox="1"/>
          <p:nvPr/>
        </p:nvSpPr>
        <p:spPr>
          <a:xfrm>
            <a:off x="240060" y="1349406"/>
            <a:ext cx="3941685" cy="369332"/>
          </a:xfrm>
          <a:prstGeom prst="rect">
            <a:avLst/>
          </a:prstGeom>
          <a:noFill/>
        </p:spPr>
        <p:txBody>
          <a:bodyPr wrap="square" rtlCol="0">
            <a:spAutoFit/>
          </a:bodyPr>
          <a:lstStyle/>
          <a:p>
            <a:endParaRPr lang="en-IN" dirty="0"/>
          </a:p>
        </p:txBody>
      </p:sp>
      <p:sp>
        <p:nvSpPr>
          <p:cNvPr id="18" name="TextBox 17">
            <a:extLst>
              <a:ext uri="{FF2B5EF4-FFF2-40B4-BE49-F238E27FC236}">
                <a16:creationId xmlns:a16="http://schemas.microsoft.com/office/drawing/2014/main" id="{111F5F1F-B115-4051-BCF0-E74B3306397D}"/>
              </a:ext>
            </a:extLst>
          </p:cNvPr>
          <p:cNvSpPr txBox="1"/>
          <p:nvPr/>
        </p:nvSpPr>
        <p:spPr>
          <a:xfrm>
            <a:off x="275208" y="1731146"/>
            <a:ext cx="4492100" cy="3046988"/>
          </a:xfrm>
          <a:prstGeom prst="rect">
            <a:avLst/>
          </a:prstGeom>
          <a:noFill/>
        </p:spPr>
        <p:txBody>
          <a:bodyPr wrap="square" rtlCol="0">
            <a:spAutoFit/>
          </a:bodyPr>
          <a:lstStyle/>
          <a:p>
            <a:r>
              <a:rPr lang="en-IN" sz="2400" dirty="0"/>
              <a:t>Hardware Specification:</a:t>
            </a:r>
          </a:p>
          <a:p>
            <a:endParaRPr lang="en-IN" sz="2400" dirty="0"/>
          </a:p>
          <a:p>
            <a:pPr marL="342900" indent="-342900">
              <a:buFont typeface="Arial" panose="020B0604020202020204" pitchFamily="34" charset="0"/>
              <a:buChar char="•"/>
            </a:pPr>
            <a:r>
              <a:rPr lang="en-US" sz="2400" dirty="0"/>
              <a:t>Operating Voltage: 3.3V</a:t>
            </a:r>
          </a:p>
          <a:p>
            <a:pPr marL="342900" indent="-342900">
              <a:buFont typeface="Arial" panose="020B0604020202020204" pitchFamily="34" charset="0"/>
              <a:buChar char="•"/>
            </a:pPr>
            <a:r>
              <a:rPr lang="en-IN" sz="2400" dirty="0"/>
              <a:t>Input Voltage: 7-12V</a:t>
            </a:r>
          </a:p>
          <a:p>
            <a:pPr marL="342900" indent="-342900">
              <a:buFont typeface="Arial" panose="020B0604020202020204" pitchFamily="34" charset="0"/>
              <a:buChar char="•"/>
            </a:pPr>
            <a:r>
              <a:rPr lang="en-IN" sz="2400" dirty="0"/>
              <a:t>ADC input voltage 0-3.3V</a:t>
            </a:r>
          </a:p>
          <a:p>
            <a:pPr marL="342900" indent="-342900">
              <a:buFont typeface="Arial" panose="020B0604020202020204" pitchFamily="34" charset="0"/>
              <a:buChar char="•"/>
            </a:pPr>
            <a:r>
              <a:rPr lang="en-US" sz="2400" dirty="0"/>
              <a:t>80mA Operating Current</a:t>
            </a:r>
          </a:p>
          <a:p>
            <a:pPr marL="342900" indent="-342900">
              <a:buFont typeface="Arial" panose="020B0604020202020204" pitchFamily="34" charset="0"/>
              <a:buChar char="•"/>
            </a:pPr>
            <a:r>
              <a:rPr lang="en-US" sz="2400" dirty="0"/>
              <a:t>20 µA during Sleep Mode</a:t>
            </a:r>
            <a:endParaRPr lang="en-IN" sz="2400" dirty="0"/>
          </a:p>
          <a:p>
            <a:pPr marL="342900" indent="-342900">
              <a:buFont typeface="Arial" panose="020B0604020202020204" pitchFamily="34" charset="0"/>
              <a:buChar char="•"/>
            </a:pPr>
            <a:endParaRPr lang="en-IN" sz="2400" dirty="0"/>
          </a:p>
        </p:txBody>
      </p:sp>
    </p:spTree>
    <p:extLst>
      <p:ext uri="{BB962C8B-B14F-4D97-AF65-F5344CB8AC3E}">
        <p14:creationId xmlns:p14="http://schemas.microsoft.com/office/powerpoint/2010/main" val="4068448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B2DB2F2-7862-456F-9E7B-416415F670C1}"/>
              </a:ext>
            </a:extLst>
          </p:cNvPr>
          <p:cNvSpPr>
            <a:spLocks noGrp="1"/>
          </p:cNvSpPr>
          <p:nvPr>
            <p:ph type="title"/>
          </p:nvPr>
        </p:nvSpPr>
        <p:spPr>
          <a:xfrm>
            <a:off x="677334" y="595346"/>
            <a:ext cx="10259955" cy="870055"/>
          </a:xfrm>
        </p:spPr>
        <p:txBody>
          <a:bodyPr/>
          <a:lstStyle/>
          <a:p>
            <a:r>
              <a:rPr lang="en-US" sz="4000" dirty="0"/>
              <a:t>ESP8266 - Testing Steps</a:t>
            </a:r>
          </a:p>
        </p:txBody>
      </p:sp>
      <p:sp>
        <p:nvSpPr>
          <p:cNvPr id="5" name="Content Placeholder 2">
            <a:extLst>
              <a:ext uri="{FF2B5EF4-FFF2-40B4-BE49-F238E27FC236}">
                <a16:creationId xmlns:a16="http://schemas.microsoft.com/office/drawing/2014/main" id="{6E03D25A-3290-4CAD-9413-4FF1B199584F}"/>
              </a:ext>
            </a:extLst>
          </p:cNvPr>
          <p:cNvSpPr txBox="1">
            <a:spLocks/>
          </p:cNvSpPr>
          <p:nvPr/>
        </p:nvSpPr>
        <p:spPr>
          <a:xfrm>
            <a:off x="677334" y="1690687"/>
            <a:ext cx="10676466" cy="4727867"/>
          </a:xfrm>
          <a:prstGeom prst="rect">
            <a:avLst/>
          </a:prstGeom>
        </p:spPr>
        <p:txBody>
          <a:bodyPr>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r>
              <a:rPr lang="en-US" sz="2800" b="1" dirty="0"/>
              <a:t>Testing of ESP8266</a:t>
            </a:r>
          </a:p>
          <a:p>
            <a:pPr lvl="1">
              <a:buFont typeface="Arial" panose="020B0604020202020204" pitchFamily="34" charset="0"/>
              <a:buChar char="•"/>
            </a:pPr>
            <a:r>
              <a:rPr lang="en-US" sz="2000" dirty="0"/>
              <a:t>In this project on board </a:t>
            </a:r>
            <a:r>
              <a:rPr lang="en-US" sz="2000" dirty="0" err="1"/>
              <a:t>WiFi</a:t>
            </a:r>
            <a:r>
              <a:rPr lang="en-US" sz="2000" dirty="0"/>
              <a:t> functionality of ESP8266 is used to connect with internet</a:t>
            </a:r>
          </a:p>
          <a:p>
            <a:pPr lvl="1">
              <a:buFont typeface="Arial" panose="020B0604020202020204" pitchFamily="34" charset="0"/>
              <a:buChar char="•"/>
            </a:pPr>
            <a:r>
              <a:rPr lang="en-US" sz="2000" dirty="0"/>
              <a:t>Additionally we will use it to connect to MQTT broker and publish and subscribe messages</a:t>
            </a:r>
          </a:p>
          <a:p>
            <a:pPr lvl="1">
              <a:buFont typeface="Arial" panose="020B0604020202020204" pitchFamily="34" charset="0"/>
              <a:buChar char="•"/>
            </a:pPr>
            <a:r>
              <a:rPr lang="en-US" sz="2000" dirty="0"/>
              <a:t>We will use the UART pins on the ESP to connect to </a:t>
            </a:r>
            <a:r>
              <a:rPr lang="en-US" sz="2000" dirty="0" err="1"/>
              <a:t>Beaglebone</a:t>
            </a:r>
            <a:r>
              <a:rPr lang="en-US" sz="2000" dirty="0"/>
              <a:t> black</a:t>
            </a:r>
          </a:p>
          <a:p>
            <a:pPr lvl="1">
              <a:buFont typeface="Arial" panose="020B0604020202020204" pitchFamily="34" charset="0"/>
              <a:buChar char="•"/>
            </a:pPr>
            <a:r>
              <a:rPr lang="en-US" sz="2000" dirty="0"/>
              <a:t>To test ESP, following should be tested</a:t>
            </a:r>
          </a:p>
          <a:p>
            <a:pPr lvl="2">
              <a:buFont typeface="Arial" panose="020B0604020202020204" pitchFamily="34" charset="0"/>
              <a:buChar char="•"/>
            </a:pPr>
            <a:r>
              <a:rPr lang="en-US" sz="1800" dirty="0" err="1"/>
              <a:t>WiFi</a:t>
            </a:r>
            <a:r>
              <a:rPr lang="en-US" sz="1800" dirty="0"/>
              <a:t> functionality</a:t>
            </a:r>
          </a:p>
          <a:p>
            <a:pPr lvl="2">
              <a:buFont typeface="Arial" panose="020B0604020202020204" pitchFamily="34" charset="0"/>
              <a:buChar char="•"/>
            </a:pPr>
            <a:r>
              <a:rPr lang="en-US" sz="1800" dirty="0"/>
              <a:t>Support for HTTP protocol</a:t>
            </a:r>
            <a:endParaRPr lang="en-US" dirty="0"/>
          </a:p>
        </p:txBody>
      </p:sp>
    </p:spTree>
    <p:extLst>
      <p:ext uri="{BB962C8B-B14F-4D97-AF65-F5344CB8AC3E}">
        <p14:creationId xmlns:p14="http://schemas.microsoft.com/office/powerpoint/2010/main" val="37509904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F890DF2-C7AC-4555-959F-62AF94E74183}"/>
              </a:ext>
            </a:extLst>
          </p:cNvPr>
          <p:cNvSpPr>
            <a:spLocks noGrp="1"/>
          </p:cNvSpPr>
          <p:nvPr>
            <p:ph idx="1"/>
          </p:nvPr>
        </p:nvSpPr>
        <p:spPr>
          <a:xfrm>
            <a:off x="371061" y="583095"/>
            <a:ext cx="10654748" cy="5775501"/>
          </a:xfrm>
        </p:spPr>
        <p:txBody>
          <a:bodyPr>
            <a:normAutofit lnSpcReduction="10000"/>
          </a:bodyPr>
          <a:lstStyle/>
          <a:p>
            <a:r>
              <a:rPr lang="en-CA" sz="2800" b="1" dirty="0"/>
              <a:t>Steps to load and run application in the ESP8266:</a:t>
            </a:r>
          </a:p>
          <a:p>
            <a:pPr marL="0" indent="0">
              <a:buNone/>
            </a:pPr>
            <a:endParaRPr lang="en-US" sz="1600" dirty="0"/>
          </a:p>
          <a:p>
            <a:pPr lvl="2"/>
            <a:r>
              <a:rPr lang="en-CA" sz="2000" dirty="0"/>
              <a:t>To test ESP, Arduino IDE will be used to generate the code and flash the code in ESP module</a:t>
            </a:r>
          </a:p>
          <a:p>
            <a:pPr lvl="2"/>
            <a:r>
              <a:rPr lang="en-CA" sz="2000" dirty="0"/>
              <a:t>Open Arduino IDE and from the Tools Button, Select the board as ESP8266</a:t>
            </a:r>
          </a:p>
          <a:p>
            <a:pPr lvl="2"/>
            <a:r>
              <a:rPr lang="en-CA" sz="2000" dirty="0"/>
              <a:t>Now from the File menu, select the Examples Option</a:t>
            </a:r>
          </a:p>
          <a:p>
            <a:pPr lvl="2"/>
            <a:r>
              <a:rPr lang="en-CA" sz="2000" dirty="0"/>
              <a:t>There are multiple examples for ESP8266 board, we can use any one for testing purpose, but as we need to check the WIFI connectivity of the board, we select the HTTP server example</a:t>
            </a:r>
          </a:p>
          <a:p>
            <a:pPr lvl="2"/>
            <a:r>
              <a:rPr lang="en-CA" sz="2000" dirty="0"/>
              <a:t>In this example, ESP will behave as a server and open a small webpage when we connect from any other device using the IP address of the ESP</a:t>
            </a:r>
          </a:p>
          <a:p>
            <a:pPr lvl="2"/>
            <a:r>
              <a:rPr lang="en-CA" sz="2000" dirty="0"/>
              <a:t>In the code, change the SSID and Password to the credentials matching the local network.</a:t>
            </a:r>
          </a:p>
          <a:p>
            <a:pPr lvl="2"/>
            <a:r>
              <a:rPr lang="en-CA" sz="2000" dirty="0"/>
              <a:t>Connect the ESP8266 board to host computer</a:t>
            </a:r>
          </a:p>
          <a:p>
            <a:pPr lvl="2"/>
            <a:r>
              <a:rPr lang="en-CA" sz="2000" dirty="0"/>
              <a:t>Now select the COM port on which the ESP is connected, to do so open Tools menu and Select the COM port from the available list</a:t>
            </a:r>
          </a:p>
          <a:p>
            <a:pPr lvl="2"/>
            <a:endParaRPr lang="en-US" sz="2000" dirty="0"/>
          </a:p>
          <a:p>
            <a:pPr marL="914400" lvl="2" indent="0">
              <a:buNone/>
            </a:pPr>
            <a:endParaRPr lang="en-US" sz="1200" dirty="0"/>
          </a:p>
          <a:p>
            <a:endParaRPr lang="en-US" dirty="0"/>
          </a:p>
        </p:txBody>
      </p:sp>
    </p:spTree>
    <p:extLst>
      <p:ext uri="{BB962C8B-B14F-4D97-AF65-F5344CB8AC3E}">
        <p14:creationId xmlns:p14="http://schemas.microsoft.com/office/powerpoint/2010/main" val="1384936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95A8D7BC-A9D9-471D-9F57-0D9978ED56EB}"/>
              </a:ext>
            </a:extLst>
          </p:cNvPr>
          <p:cNvSpPr txBox="1">
            <a:spLocks/>
          </p:cNvSpPr>
          <p:nvPr/>
        </p:nvSpPr>
        <p:spPr>
          <a:xfrm>
            <a:off x="410817" y="583095"/>
            <a:ext cx="10402957" cy="577550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CA" sz="2800" b="1" dirty="0"/>
              <a:t>Steps to load and run application in the ESP8266 </a:t>
            </a:r>
            <a:r>
              <a:rPr lang="en-CA" sz="2800" b="1" dirty="0" err="1"/>
              <a:t>cont</a:t>
            </a:r>
            <a:r>
              <a:rPr lang="en-CA" sz="2800" b="1" dirty="0"/>
              <a:t>…</a:t>
            </a:r>
          </a:p>
          <a:p>
            <a:pPr marL="0" indent="0">
              <a:buFont typeface="Wingdings 3" charset="2"/>
              <a:buNone/>
            </a:pPr>
            <a:endParaRPr lang="en-US" sz="1800" dirty="0"/>
          </a:p>
          <a:p>
            <a:pPr lvl="2"/>
            <a:r>
              <a:rPr lang="en-CA" sz="2000" dirty="0"/>
              <a:t>To compile and flash the code in ESP module select the Arrow option in the tool bar, it will start uploading the code</a:t>
            </a:r>
          </a:p>
          <a:p>
            <a:pPr lvl="2"/>
            <a:r>
              <a:rPr lang="en-CA" sz="2000" dirty="0"/>
              <a:t>In the console window at the bottom of the screen, the status of code compilation and flashing is displayed</a:t>
            </a:r>
          </a:p>
          <a:p>
            <a:pPr lvl="2"/>
            <a:r>
              <a:rPr lang="en-CA" sz="2000" dirty="0"/>
              <a:t>Once the code compilation is complete, open the Serial Monitor in the Arduino IDE, the status of </a:t>
            </a:r>
            <a:r>
              <a:rPr lang="en-CA" sz="2000" dirty="0" err="1"/>
              <a:t>Wifi</a:t>
            </a:r>
            <a:r>
              <a:rPr lang="en-CA" sz="2000" dirty="0"/>
              <a:t> connection will be printed in the console</a:t>
            </a:r>
          </a:p>
          <a:p>
            <a:pPr lvl="2"/>
            <a:r>
              <a:rPr lang="en-CA" sz="2000" dirty="0"/>
              <a:t>Once the </a:t>
            </a:r>
            <a:r>
              <a:rPr lang="en-CA" sz="2000" dirty="0" err="1"/>
              <a:t>Wifi</a:t>
            </a:r>
            <a:r>
              <a:rPr lang="en-CA" sz="2000" dirty="0"/>
              <a:t> is connected, in the web browser of the system, open the IP address of the ESP</a:t>
            </a:r>
          </a:p>
          <a:p>
            <a:pPr lvl="2"/>
            <a:r>
              <a:rPr lang="en-CA" sz="2000" dirty="0"/>
              <a:t>If all goes well it should have the string printed “Hello, from ESP”</a:t>
            </a:r>
            <a:endParaRPr lang="en-US" sz="2000" dirty="0"/>
          </a:p>
          <a:p>
            <a:pPr marL="914400" lvl="2" indent="0">
              <a:buFont typeface="Wingdings 3" charset="2"/>
              <a:buNone/>
            </a:pPr>
            <a:endParaRPr lang="en-US" sz="1400" dirty="0"/>
          </a:p>
          <a:p>
            <a:endParaRPr lang="en-US" sz="2400" dirty="0"/>
          </a:p>
        </p:txBody>
      </p:sp>
    </p:spTree>
    <p:extLst>
      <p:ext uri="{BB962C8B-B14F-4D97-AF65-F5344CB8AC3E}">
        <p14:creationId xmlns:p14="http://schemas.microsoft.com/office/powerpoint/2010/main" val="17469941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CB2A29F-BC83-4545-BD26-88ED7ABBD245}"/>
              </a:ext>
            </a:extLst>
          </p:cNvPr>
          <p:cNvPicPr>
            <a:picLocks noChangeAspect="1"/>
          </p:cNvPicPr>
          <p:nvPr/>
        </p:nvPicPr>
        <p:blipFill>
          <a:blip r:embed="rId2"/>
          <a:stretch>
            <a:fillRect/>
          </a:stretch>
        </p:blipFill>
        <p:spPr>
          <a:xfrm>
            <a:off x="0" y="675861"/>
            <a:ext cx="12192000" cy="6180465"/>
          </a:xfrm>
          <a:prstGeom prst="rect">
            <a:avLst/>
          </a:prstGeom>
        </p:spPr>
      </p:pic>
      <p:sp>
        <p:nvSpPr>
          <p:cNvPr id="3" name="TextBox 2">
            <a:extLst>
              <a:ext uri="{FF2B5EF4-FFF2-40B4-BE49-F238E27FC236}">
                <a16:creationId xmlns:a16="http://schemas.microsoft.com/office/drawing/2014/main" id="{2214322E-A75A-4D73-AB79-D625E234A8D3}"/>
              </a:ext>
            </a:extLst>
          </p:cNvPr>
          <p:cNvSpPr txBox="1"/>
          <p:nvPr/>
        </p:nvSpPr>
        <p:spPr>
          <a:xfrm>
            <a:off x="0" y="198783"/>
            <a:ext cx="2702984" cy="369332"/>
          </a:xfrm>
          <a:prstGeom prst="rect">
            <a:avLst/>
          </a:prstGeom>
          <a:noFill/>
        </p:spPr>
        <p:txBody>
          <a:bodyPr wrap="none" rtlCol="0">
            <a:spAutoFit/>
          </a:bodyPr>
          <a:lstStyle/>
          <a:p>
            <a:r>
              <a:rPr lang="en-US" b="1" dirty="0"/>
              <a:t>Code Used for Testing-</a:t>
            </a:r>
          </a:p>
        </p:txBody>
      </p:sp>
    </p:spTree>
    <p:extLst>
      <p:ext uri="{BB962C8B-B14F-4D97-AF65-F5344CB8AC3E}">
        <p14:creationId xmlns:p14="http://schemas.microsoft.com/office/powerpoint/2010/main" val="2065098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71B5482-3691-4B63-BD47-031EE4AE2D85}"/>
              </a:ext>
            </a:extLst>
          </p:cNvPr>
          <p:cNvSpPr>
            <a:spLocks noGrp="1"/>
          </p:cNvSpPr>
          <p:nvPr>
            <p:ph type="title"/>
          </p:nvPr>
        </p:nvSpPr>
        <p:spPr>
          <a:xfrm>
            <a:off x="185017" y="550415"/>
            <a:ext cx="4617801" cy="1056444"/>
          </a:xfrm>
        </p:spPr>
        <p:txBody>
          <a:bodyPr vert="horz" lIns="91440" tIns="45720" rIns="91440" bIns="45720" rtlCol="0" anchor="b">
            <a:normAutofit/>
          </a:bodyPr>
          <a:lstStyle/>
          <a:p>
            <a:r>
              <a:rPr lang="en-US" sz="4400" dirty="0"/>
              <a:t>Arduino UNO</a:t>
            </a:r>
          </a:p>
        </p:txBody>
      </p:sp>
      <p:pic>
        <p:nvPicPr>
          <p:cNvPr id="23" name="Content Placeholder 22">
            <a:extLst>
              <a:ext uri="{FF2B5EF4-FFF2-40B4-BE49-F238E27FC236}">
                <a16:creationId xmlns:a16="http://schemas.microsoft.com/office/drawing/2014/main" id="{A8CC447D-4DC1-4A54-A45D-C7B58B6D90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5822177" y="473124"/>
            <a:ext cx="6827895" cy="5911751"/>
          </a:xfrm>
        </p:spPr>
      </p:pic>
      <p:sp>
        <p:nvSpPr>
          <p:cNvPr id="25" name="TextBox 24">
            <a:extLst>
              <a:ext uri="{FF2B5EF4-FFF2-40B4-BE49-F238E27FC236}">
                <a16:creationId xmlns:a16="http://schemas.microsoft.com/office/drawing/2014/main" id="{D5A1CF90-3624-4EDD-8A79-92754A46F73E}"/>
              </a:ext>
            </a:extLst>
          </p:cNvPr>
          <p:cNvSpPr txBox="1"/>
          <p:nvPr/>
        </p:nvSpPr>
        <p:spPr>
          <a:xfrm>
            <a:off x="185016" y="1819923"/>
            <a:ext cx="5035053" cy="2246769"/>
          </a:xfrm>
          <a:prstGeom prst="rect">
            <a:avLst/>
          </a:prstGeom>
          <a:noFill/>
        </p:spPr>
        <p:txBody>
          <a:bodyPr wrap="square" rtlCol="0">
            <a:spAutoFit/>
          </a:bodyPr>
          <a:lstStyle/>
          <a:p>
            <a:r>
              <a:rPr lang="en-IN" sz="2400" dirty="0"/>
              <a:t>Hardware Specification:</a:t>
            </a:r>
          </a:p>
          <a:p>
            <a:endParaRPr lang="en-IN" sz="2400" dirty="0"/>
          </a:p>
          <a:p>
            <a:pPr marL="342900" indent="-342900">
              <a:buFont typeface="Arial" panose="020B0604020202020204" pitchFamily="34" charset="0"/>
              <a:buChar char="•"/>
            </a:pPr>
            <a:r>
              <a:rPr lang="en-US" sz="2000" dirty="0"/>
              <a:t>Operating Voltage: 5 Volts</a:t>
            </a:r>
          </a:p>
          <a:p>
            <a:pPr marL="342900" indent="-342900">
              <a:buFont typeface="Arial" panose="020B0604020202020204" pitchFamily="34" charset="0"/>
              <a:buChar char="•"/>
            </a:pPr>
            <a:r>
              <a:rPr lang="en-US" sz="2400" dirty="0"/>
              <a:t>Input Voltage: 7 to 20</a:t>
            </a:r>
          </a:p>
          <a:p>
            <a:pPr marL="342900" indent="-342900">
              <a:buFont typeface="Arial" panose="020B0604020202020204" pitchFamily="34" charset="0"/>
              <a:buChar char="•"/>
            </a:pPr>
            <a:r>
              <a:rPr lang="it-IT" sz="2400" dirty="0"/>
              <a:t>DC Current per I/O Pin: 20 mA</a:t>
            </a:r>
          </a:p>
          <a:p>
            <a:pPr marL="342900" indent="-342900">
              <a:buFont typeface="Arial" panose="020B0604020202020204" pitchFamily="34" charset="0"/>
              <a:buChar char="•"/>
            </a:pPr>
            <a:r>
              <a:rPr lang="it-IT" sz="2400" dirty="0"/>
              <a:t>DC Current for 3.3V Pin: 50 mA</a:t>
            </a:r>
            <a:endParaRPr lang="en-IN" sz="2400" dirty="0"/>
          </a:p>
        </p:txBody>
      </p:sp>
    </p:spTree>
    <p:extLst>
      <p:ext uri="{BB962C8B-B14F-4D97-AF65-F5344CB8AC3E}">
        <p14:creationId xmlns:p14="http://schemas.microsoft.com/office/powerpoint/2010/main" val="3535200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5425A-7333-4218-9D84-E2AF2B2F786B}"/>
              </a:ext>
            </a:extLst>
          </p:cNvPr>
          <p:cNvSpPr>
            <a:spLocks noGrp="1"/>
          </p:cNvSpPr>
          <p:nvPr>
            <p:ph type="title"/>
          </p:nvPr>
        </p:nvSpPr>
        <p:spPr/>
        <p:txBody>
          <a:bodyPr/>
          <a:lstStyle/>
          <a:p>
            <a:r>
              <a:rPr lang="en-US" sz="2800" b="1" dirty="0"/>
              <a:t>Features:</a:t>
            </a:r>
            <a:br>
              <a:rPr lang="en-US" sz="2800" dirty="0"/>
            </a:br>
            <a:endParaRPr lang="en-US" sz="2800" dirty="0"/>
          </a:p>
        </p:txBody>
      </p:sp>
      <p:sp>
        <p:nvSpPr>
          <p:cNvPr id="4" name="Content Placeholder 2">
            <a:extLst>
              <a:ext uri="{FF2B5EF4-FFF2-40B4-BE49-F238E27FC236}">
                <a16:creationId xmlns:a16="http://schemas.microsoft.com/office/drawing/2014/main" id="{4F190EC3-0813-4577-B588-ECA98671366E}"/>
              </a:ext>
            </a:extLst>
          </p:cNvPr>
          <p:cNvSpPr>
            <a:spLocks noGrp="1"/>
          </p:cNvSpPr>
          <p:nvPr>
            <p:ph idx="1"/>
          </p:nvPr>
        </p:nvSpPr>
        <p:spPr>
          <a:xfrm>
            <a:off x="-170805" y="1338470"/>
            <a:ext cx="11252069" cy="5219727"/>
          </a:xfrm>
        </p:spPr>
        <p:txBody>
          <a:bodyPr>
            <a:normAutofit lnSpcReduction="10000"/>
          </a:bodyPr>
          <a:lstStyle/>
          <a:p>
            <a:pPr lvl="2"/>
            <a:r>
              <a:rPr lang="en-US" sz="2000" dirty="0"/>
              <a:t>It is an open source software that is mainly used for writing and compiling the code into the Arduino Module.</a:t>
            </a:r>
          </a:p>
          <a:p>
            <a:pPr lvl="2"/>
            <a:r>
              <a:rPr lang="en-US" sz="2000" dirty="0"/>
              <a:t>Arduino boards can read analog or digital input signals from different sensors and turn it into an output such as activating a motor, turning LED on/off, connect to the cloud and many other actions.</a:t>
            </a:r>
          </a:p>
          <a:p>
            <a:pPr lvl="2"/>
            <a:r>
              <a:rPr lang="en-US" sz="2000" dirty="0"/>
              <a:t>We can control our board functions by sending a set of instructions to the microcontroller on the board via Arduino IDE.</a:t>
            </a:r>
          </a:p>
          <a:p>
            <a:pPr lvl="2"/>
            <a:r>
              <a:rPr lang="en-US" sz="2000" dirty="0"/>
              <a:t>The Arduino IDE uses a simplified version of C or C++, making it easier to learn to program. It consists of void setup() and void loop() part</a:t>
            </a:r>
          </a:p>
          <a:p>
            <a:pPr lvl="2">
              <a:lnSpc>
                <a:spcPct val="107000"/>
              </a:lnSpc>
              <a:spcBef>
                <a:spcPts val="0"/>
              </a:spcBef>
            </a:pPr>
            <a:r>
              <a:rPr lang="en-US" sz="2000" dirty="0">
                <a:ea typeface="Times New Roman" panose="02020603050405020304" pitchFamily="18" charset="0"/>
                <a:cs typeface="Calibri" panose="020F0502020204030204" pitchFamily="34" charset="0"/>
              </a:rPr>
              <a:t>In void setup() code will only run once and that will be at the beginning of our program.</a:t>
            </a:r>
            <a:endParaRPr lang="en-US" sz="2000" dirty="0">
              <a:ea typeface="Calibri" panose="020F0502020204030204" pitchFamily="34" charset="0"/>
            </a:endParaRPr>
          </a:p>
          <a:p>
            <a:pPr lvl="2">
              <a:lnSpc>
                <a:spcPct val="107000"/>
              </a:lnSpc>
              <a:spcBef>
                <a:spcPts val="0"/>
              </a:spcBef>
            </a:pPr>
            <a:r>
              <a:rPr lang="en-US" sz="2000" dirty="0">
                <a:ea typeface="Times New Roman" panose="02020603050405020304" pitchFamily="18" charset="0"/>
                <a:cs typeface="Calibri" panose="020F0502020204030204" pitchFamily="34" charset="0"/>
              </a:rPr>
              <a:t>In void loop() code will repeat repeatedly.</a:t>
            </a:r>
            <a:endParaRPr lang="en-US" sz="2000" dirty="0">
              <a:ea typeface="Calibri" panose="020F0502020204030204" pitchFamily="34" charset="0"/>
            </a:endParaRPr>
          </a:p>
          <a:p>
            <a:pPr lvl="2">
              <a:lnSpc>
                <a:spcPct val="107000"/>
              </a:lnSpc>
              <a:spcBef>
                <a:spcPts val="0"/>
              </a:spcBef>
              <a:spcAft>
                <a:spcPts val="800"/>
              </a:spcAft>
            </a:pPr>
            <a:r>
              <a:rPr lang="en-US" sz="2000" dirty="0">
                <a:ea typeface="Times New Roman" panose="02020603050405020304" pitchFamily="18" charset="0"/>
                <a:cs typeface="Calibri" panose="020F0502020204030204" pitchFamily="34" charset="0"/>
              </a:rPr>
              <a:t>The main code, also known as a sketch, created on the IDE platform will ultimately generate a Hex File which is then transferred and uploaded in the controller on the board.</a:t>
            </a:r>
            <a:endParaRPr lang="en-US" sz="2000" dirty="0">
              <a:ea typeface="Calibri" panose="020F0502020204030204" pitchFamily="34" charset="0"/>
            </a:endParaRPr>
          </a:p>
          <a:p>
            <a:pPr lvl="2"/>
            <a:endParaRPr lang="en-US" sz="2000" dirty="0"/>
          </a:p>
          <a:p>
            <a:endParaRPr lang="en-US" sz="2400" dirty="0"/>
          </a:p>
        </p:txBody>
      </p:sp>
    </p:spTree>
    <p:extLst>
      <p:ext uri="{BB962C8B-B14F-4D97-AF65-F5344CB8AC3E}">
        <p14:creationId xmlns:p14="http://schemas.microsoft.com/office/powerpoint/2010/main" val="442299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59FC98A-B816-4AC7-96F4-E993CC4FCC0C}"/>
              </a:ext>
            </a:extLst>
          </p:cNvPr>
          <p:cNvSpPr>
            <a:spLocks noGrp="1"/>
          </p:cNvSpPr>
          <p:nvPr>
            <p:ph type="title"/>
          </p:nvPr>
        </p:nvSpPr>
        <p:spPr>
          <a:xfrm>
            <a:off x="304157" y="563070"/>
            <a:ext cx="4023360" cy="981645"/>
          </a:xfrm>
        </p:spPr>
        <p:txBody>
          <a:bodyPr vert="horz" lIns="91440" tIns="45720" rIns="91440" bIns="45720" rtlCol="0" anchor="b">
            <a:normAutofit/>
          </a:bodyPr>
          <a:lstStyle/>
          <a:p>
            <a:r>
              <a:rPr lang="en-US" sz="4800" dirty="0"/>
              <a:t>16x2 LCD</a:t>
            </a:r>
          </a:p>
        </p:txBody>
      </p:sp>
      <p:pic>
        <p:nvPicPr>
          <p:cNvPr id="11" name="Content Placeholder 10">
            <a:extLst>
              <a:ext uri="{FF2B5EF4-FFF2-40B4-BE49-F238E27FC236}">
                <a16:creationId xmlns:a16="http://schemas.microsoft.com/office/drawing/2014/main" id="{1B832D18-FBF7-4DD1-B34F-4D185483B9E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86613" y="0"/>
            <a:ext cx="6705388" cy="6858000"/>
          </a:xfrm>
        </p:spPr>
      </p:pic>
      <p:sp>
        <p:nvSpPr>
          <p:cNvPr id="12" name="TextBox 11">
            <a:extLst>
              <a:ext uri="{FF2B5EF4-FFF2-40B4-BE49-F238E27FC236}">
                <a16:creationId xmlns:a16="http://schemas.microsoft.com/office/drawing/2014/main" id="{E1BE9C90-950A-41B2-A0EF-378DF601AE6A}"/>
              </a:ext>
            </a:extLst>
          </p:cNvPr>
          <p:cNvSpPr txBox="1"/>
          <p:nvPr/>
        </p:nvSpPr>
        <p:spPr>
          <a:xfrm>
            <a:off x="247160" y="1899822"/>
            <a:ext cx="5035053" cy="3046988"/>
          </a:xfrm>
          <a:prstGeom prst="rect">
            <a:avLst/>
          </a:prstGeom>
          <a:noFill/>
        </p:spPr>
        <p:txBody>
          <a:bodyPr wrap="square" rtlCol="0">
            <a:spAutoFit/>
          </a:bodyPr>
          <a:lstStyle/>
          <a:p>
            <a:r>
              <a:rPr lang="en-IN" sz="2400" dirty="0"/>
              <a:t>Hardware Specification:</a:t>
            </a:r>
          </a:p>
          <a:p>
            <a:endParaRPr lang="en-IN" sz="2400" dirty="0"/>
          </a:p>
          <a:p>
            <a:pPr marL="342900" indent="-342900">
              <a:buFont typeface="Arial" panose="020B0604020202020204" pitchFamily="34" charset="0"/>
              <a:buChar char="•"/>
            </a:pPr>
            <a:r>
              <a:rPr lang="en-US" sz="2400" dirty="0"/>
              <a:t>Operating Voltage is 4.7V to 5.3V</a:t>
            </a:r>
          </a:p>
          <a:p>
            <a:pPr marL="342900" indent="-342900">
              <a:buFont typeface="Arial" panose="020B0604020202020204" pitchFamily="34" charset="0"/>
              <a:buChar char="•"/>
            </a:pPr>
            <a:r>
              <a:rPr lang="en-US" sz="2400" dirty="0"/>
              <a:t>Current is 1mA with no backlight</a:t>
            </a:r>
          </a:p>
          <a:p>
            <a:pPr marL="342900" indent="-342900">
              <a:buFont typeface="Arial" panose="020B0604020202020204" pitchFamily="34" charset="0"/>
              <a:buChar char="•"/>
            </a:pPr>
            <a:r>
              <a:rPr lang="en-US" sz="2400" dirty="0"/>
              <a:t>Variable voltage pin for modifying contrast+</a:t>
            </a:r>
            <a:endParaRPr lang="en-IN" sz="2400" dirty="0"/>
          </a:p>
        </p:txBody>
      </p:sp>
    </p:spTree>
    <p:extLst>
      <p:ext uri="{BB962C8B-B14F-4D97-AF65-F5344CB8AC3E}">
        <p14:creationId xmlns:p14="http://schemas.microsoft.com/office/powerpoint/2010/main" val="3447018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127C8E1-B806-429C-B690-5D9971203545}"/>
              </a:ext>
            </a:extLst>
          </p:cNvPr>
          <p:cNvSpPr txBox="1">
            <a:spLocks/>
          </p:cNvSpPr>
          <p:nvPr/>
        </p:nvSpPr>
        <p:spPr>
          <a:xfrm>
            <a:off x="531560" y="439446"/>
            <a:ext cx="10259955" cy="870055"/>
          </a:xfrm>
          <a:prstGeom prst="rect">
            <a:avLst/>
          </a:prstGeom>
        </p:spPr>
        <p:txBody>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LCD 16*2 - Testing Steps</a:t>
            </a:r>
          </a:p>
        </p:txBody>
      </p:sp>
      <p:sp>
        <p:nvSpPr>
          <p:cNvPr id="6" name="Content Placeholder 2">
            <a:extLst>
              <a:ext uri="{FF2B5EF4-FFF2-40B4-BE49-F238E27FC236}">
                <a16:creationId xmlns:a16="http://schemas.microsoft.com/office/drawing/2014/main" id="{207391E8-AE7C-4791-8691-1B6D60D4C794}"/>
              </a:ext>
            </a:extLst>
          </p:cNvPr>
          <p:cNvSpPr txBox="1">
            <a:spLocks/>
          </p:cNvSpPr>
          <p:nvPr/>
        </p:nvSpPr>
        <p:spPr>
          <a:xfrm>
            <a:off x="677334" y="1690687"/>
            <a:ext cx="10676466" cy="4727867"/>
          </a:xfrm>
          <a:prstGeom prst="rect">
            <a:avLst/>
          </a:prstGeom>
        </p:spPr>
        <p:txBody>
          <a:bodyPr>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r>
              <a:rPr lang="en-US" sz="2800" b="1" dirty="0"/>
              <a:t>Testing of LCD 16*2 </a:t>
            </a:r>
          </a:p>
          <a:p>
            <a:pPr lvl="1">
              <a:buFont typeface="Arial" panose="020B0604020202020204" pitchFamily="34" charset="0"/>
              <a:buChar char="•"/>
            </a:pPr>
            <a:endParaRPr lang="en-US" sz="2800" b="1" dirty="0"/>
          </a:p>
          <a:p>
            <a:pPr lvl="1">
              <a:buFont typeface="Arial" panose="020B0604020202020204" pitchFamily="34" charset="0"/>
              <a:buChar char="•"/>
            </a:pPr>
            <a:r>
              <a:rPr lang="en-US" sz="2000" dirty="0"/>
              <a:t>In this project LCD is used to display the status of train Arrival or departure at the railway crossing</a:t>
            </a:r>
          </a:p>
          <a:p>
            <a:pPr lvl="1">
              <a:buFont typeface="Arial" panose="020B0604020202020204" pitchFamily="34" charset="0"/>
              <a:buChar char="•"/>
            </a:pPr>
            <a:r>
              <a:rPr lang="en-US" sz="2000" dirty="0"/>
              <a:t>LCD is connected to Arduino UNO board using parallel interface</a:t>
            </a:r>
          </a:p>
          <a:p>
            <a:pPr lvl="1">
              <a:buFont typeface="Arial" panose="020B0604020202020204" pitchFamily="34" charset="0"/>
              <a:buChar char="•"/>
            </a:pPr>
            <a:r>
              <a:rPr lang="en-US" sz="2000" dirty="0"/>
              <a:t>Arduino will receive message from </a:t>
            </a:r>
            <a:r>
              <a:rPr lang="en-US" sz="2000" dirty="0" err="1"/>
              <a:t>Beaglebone</a:t>
            </a:r>
            <a:r>
              <a:rPr lang="en-US" sz="2000" dirty="0"/>
              <a:t> black that is to be displayed on LCD</a:t>
            </a:r>
          </a:p>
          <a:p>
            <a:pPr lvl="1">
              <a:buFont typeface="Arial" panose="020B0604020202020204" pitchFamily="34" charset="0"/>
              <a:buChar char="•"/>
            </a:pPr>
            <a:r>
              <a:rPr lang="en-US" sz="2000" dirty="0"/>
              <a:t>To test LCD, following should be tested</a:t>
            </a:r>
          </a:p>
          <a:p>
            <a:pPr lvl="2">
              <a:buFont typeface="Arial" panose="020B0604020202020204" pitchFamily="34" charset="0"/>
              <a:buChar char="•"/>
            </a:pPr>
            <a:r>
              <a:rPr lang="en-US" sz="1800" dirty="0"/>
              <a:t>Display a string on both the rows of LCD</a:t>
            </a:r>
          </a:p>
          <a:p>
            <a:pPr lvl="2">
              <a:buFont typeface="Arial" panose="020B0604020202020204" pitchFamily="34" charset="0"/>
              <a:buChar char="•"/>
            </a:pPr>
            <a:r>
              <a:rPr lang="en-US" sz="1800" dirty="0"/>
              <a:t>Update and change the String</a:t>
            </a:r>
          </a:p>
        </p:txBody>
      </p:sp>
    </p:spTree>
    <p:extLst>
      <p:ext uri="{BB962C8B-B14F-4D97-AF65-F5344CB8AC3E}">
        <p14:creationId xmlns:p14="http://schemas.microsoft.com/office/powerpoint/2010/main" val="26234995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BF3BA01D-E777-412B-AC75-8C3ADDF170D2}"/>
              </a:ext>
            </a:extLst>
          </p:cNvPr>
          <p:cNvSpPr txBox="1">
            <a:spLocks/>
          </p:cNvSpPr>
          <p:nvPr/>
        </p:nvSpPr>
        <p:spPr>
          <a:xfrm>
            <a:off x="677333" y="583095"/>
            <a:ext cx="9558619" cy="5950227"/>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CA" sz="2800" b="1" dirty="0"/>
              <a:t>Steps to test 16*2 LCD:</a:t>
            </a:r>
            <a:endParaRPr lang="en-US" sz="2800" b="1" dirty="0"/>
          </a:p>
          <a:p>
            <a:pPr lvl="2"/>
            <a:r>
              <a:rPr lang="en-CA" sz="2000" dirty="0"/>
              <a:t>To test the LCD, we will connect the LCD to Arduino Uno and use the Arduino to update the data on LCD screen</a:t>
            </a:r>
          </a:p>
          <a:p>
            <a:pPr lvl="2"/>
            <a:r>
              <a:rPr lang="en-CA" sz="2000" dirty="0"/>
              <a:t>Open Arduino IDE and from the Tools Button, Select the board as </a:t>
            </a:r>
            <a:r>
              <a:rPr lang="en-CA" sz="2000" dirty="0" err="1"/>
              <a:t>Ardino</a:t>
            </a:r>
            <a:r>
              <a:rPr lang="en-CA" sz="2000" dirty="0"/>
              <a:t> Uno</a:t>
            </a:r>
          </a:p>
          <a:p>
            <a:pPr lvl="2"/>
            <a:r>
              <a:rPr lang="en-CA" sz="2000" dirty="0"/>
              <a:t>Now from the File menu, select the Examples Option</a:t>
            </a:r>
          </a:p>
          <a:p>
            <a:pPr lvl="2"/>
            <a:r>
              <a:rPr lang="en-CA" sz="2000" dirty="0"/>
              <a:t>From the displayed list select the liquid crystal example</a:t>
            </a:r>
            <a:endParaRPr lang="en-CA" sz="2000" dirty="0">
              <a:solidFill>
                <a:schemeClr val="accent1">
                  <a:lumMod val="60000"/>
                  <a:lumOff val="40000"/>
                </a:schemeClr>
              </a:solidFill>
            </a:endParaRPr>
          </a:p>
          <a:p>
            <a:pPr lvl="2"/>
            <a:r>
              <a:rPr lang="en-CA" sz="2000" dirty="0"/>
              <a:t>Connect the LCD to the Arduino Board using the following connection information</a:t>
            </a:r>
          </a:p>
          <a:p>
            <a:pPr marL="914400" lvl="2" indent="0">
              <a:buNone/>
            </a:pPr>
            <a:r>
              <a:rPr lang="en-CA" sz="2000" dirty="0"/>
              <a:t>	LCD RS pin to digital pin 12</a:t>
            </a:r>
          </a:p>
          <a:p>
            <a:pPr marL="914400" lvl="2" indent="0">
              <a:buNone/>
            </a:pPr>
            <a:r>
              <a:rPr lang="en-CA" sz="2000" dirty="0"/>
              <a:t>	LCD Enable pin to digital pin 11</a:t>
            </a:r>
          </a:p>
          <a:p>
            <a:pPr marL="914400" lvl="2" indent="0">
              <a:buNone/>
            </a:pPr>
            <a:r>
              <a:rPr lang="en-CA" sz="2000" dirty="0"/>
              <a:t>	LCD D4 pin to digital pin 5</a:t>
            </a:r>
          </a:p>
          <a:p>
            <a:pPr marL="914400" lvl="2" indent="0">
              <a:buNone/>
            </a:pPr>
            <a:r>
              <a:rPr lang="en-CA" sz="2000" dirty="0"/>
              <a:t>	LCD D5 pin to digital pin 4</a:t>
            </a:r>
          </a:p>
          <a:p>
            <a:pPr marL="914400" lvl="2" indent="0">
              <a:buNone/>
            </a:pPr>
            <a:r>
              <a:rPr lang="en-CA" sz="2000" dirty="0"/>
              <a:t>	LCD D6 pin to digital pin 3</a:t>
            </a:r>
          </a:p>
          <a:p>
            <a:pPr marL="914400" lvl="2" indent="0">
              <a:buNone/>
            </a:pPr>
            <a:endParaRPr lang="en-CA" sz="1800" dirty="0"/>
          </a:p>
          <a:p>
            <a:pPr lvl="2"/>
            <a:endParaRPr lang="en-US" sz="1800" dirty="0"/>
          </a:p>
          <a:p>
            <a:pPr marL="914400" lvl="2" indent="0">
              <a:buFont typeface="Wingdings 3" charset="2"/>
              <a:buNone/>
            </a:pPr>
            <a:endParaRPr lang="en-US" sz="1200" dirty="0"/>
          </a:p>
          <a:p>
            <a:endParaRPr lang="en-US" dirty="0"/>
          </a:p>
        </p:txBody>
      </p:sp>
    </p:spTree>
    <p:extLst>
      <p:ext uri="{BB962C8B-B14F-4D97-AF65-F5344CB8AC3E}">
        <p14:creationId xmlns:p14="http://schemas.microsoft.com/office/powerpoint/2010/main" val="992924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61791-4734-46B8-A804-AA9AF6F88F3D}"/>
              </a:ext>
            </a:extLst>
          </p:cNvPr>
          <p:cNvSpPr>
            <a:spLocks noGrp="1"/>
          </p:cNvSpPr>
          <p:nvPr>
            <p:ph type="title"/>
          </p:nvPr>
        </p:nvSpPr>
        <p:spPr>
          <a:xfrm>
            <a:off x="477981" y="1122363"/>
            <a:ext cx="4023360" cy="3204134"/>
          </a:xfrm>
        </p:spPr>
        <p:txBody>
          <a:bodyPr vert="horz" lIns="91440" tIns="45720" rIns="91440" bIns="45720" rtlCol="0" anchor="b">
            <a:normAutofit fontScale="90000"/>
          </a:bodyPr>
          <a:lstStyle/>
          <a:p>
            <a:r>
              <a:rPr lang="en-US" sz="4800" b="1" dirty="0"/>
              <a:t>IOT BASED AUTOMATIC RAILWAY GATE CONTROLLER</a:t>
            </a:r>
          </a:p>
        </p:txBody>
      </p:sp>
      <p:pic>
        <p:nvPicPr>
          <p:cNvPr id="4" name="Content Placeholder 3">
            <a:extLst>
              <a:ext uri="{FF2B5EF4-FFF2-40B4-BE49-F238E27FC236}">
                <a16:creationId xmlns:a16="http://schemas.microsoft.com/office/drawing/2014/main" id="{389420F8-ADCA-4270-885D-7F1E9441B1D8}"/>
              </a:ext>
            </a:extLst>
          </p:cNvPr>
          <p:cNvPicPr>
            <a:picLocks noGrp="1"/>
          </p:cNvPicPr>
          <p:nvPr>
            <p:ph idx="1"/>
          </p:nvPr>
        </p:nvPicPr>
        <p:blipFill rotWithShape="1">
          <a:blip r:embed="rId2"/>
          <a:srcRect l="26209" t="21324" r="30784" b="9697"/>
          <a:stretch/>
        </p:blipFill>
        <p:spPr bwMode="auto">
          <a:xfrm>
            <a:off x="4458670" y="0"/>
            <a:ext cx="7733328" cy="6858000"/>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4987209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2DDDAA-A3F4-4894-9747-62B3E920D8B8}"/>
              </a:ext>
            </a:extLst>
          </p:cNvPr>
          <p:cNvSpPr txBox="1">
            <a:spLocks/>
          </p:cNvSpPr>
          <p:nvPr/>
        </p:nvSpPr>
        <p:spPr>
          <a:xfrm>
            <a:off x="677333" y="583095"/>
            <a:ext cx="9558619" cy="577550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None/>
            </a:pPr>
            <a:r>
              <a:rPr lang="en-CA" dirty="0"/>
              <a:t>			</a:t>
            </a:r>
            <a:r>
              <a:rPr lang="en-US" dirty="0"/>
              <a:t>LCD D7 pin to digital pin 2</a:t>
            </a:r>
          </a:p>
          <a:p>
            <a:pPr marL="0" indent="0">
              <a:buNone/>
            </a:pPr>
            <a:r>
              <a:rPr lang="en-US" dirty="0"/>
              <a:t>			LCD R/W pin to GND</a:t>
            </a:r>
          </a:p>
          <a:p>
            <a:pPr marL="0" indent="0">
              <a:buNone/>
            </a:pPr>
            <a:r>
              <a:rPr lang="en-US" dirty="0"/>
              <a:t>			LCD VSS pin to GND</a:t>
            </a:r>
          </a:p>
          <a:p>
            <a:pPr marL="0" indent="0">
              <a:buNone/>
            </a:pPr>
            <a:r>
              <a:rPr lang="en-US" dirty="0"/>
              <a:t>			LCD VCC pin to 5V</a:t>
            </a:r>
          </a:p>
          <a:p>
            <a:pPr marL="0" indent="0">
              <a:buNone/>
            </a:pPr>
            <a:r>
              <a:rPr lang="en-US" dirty="0"/>
              <a:t>			LCD LED+ to 5V through a 220 ohm resistor</a:t>
            </a:r>
          </a:p>
          <a:p>
            <a:pPr marL="0" indent="0">
              <a:buNone/>
            </a:pPr>
            <a:r>
              <a:rPr lang="en-US" dirty="0"/>
              <a:t>			LCD LED- to GND</a:t>
            </a:r>
          </a:p>
          <a:p>
            <a:pPr lvl="2"/>
            <a:r>
              <a:rPr lang="en-CA" sz="2000" dirty="0"/>
              <a:t>Connect the Arduino board to host computer</a:t>
            </a:r>
          </a:p>
          <a:p>
            <a:pPr lvl="2"/>
            <a:r>
              <a:rPr lang="en-CA" sz="2000" dirty="0"/>
              <a:t>Now select the COM port on which the Arduino Uno is connected, to do so open Tools menu and Select the COM port from the available list</a:t>
            </a:r>
          </a:p>
          <a:p>
            <a:pPr lvl="2"/>
            <a:r>
              <a:rPr lang="en-CA" sz="2000" dirty="0"/>
              <a:t>To compile and flash the code select the Arrow option in the tool bar, it will start uploading the code</a:t>
            </a:r>
          </a:p>
          <a:p>
            <a:pPr lvl="2"/>
            <a:r>
              <a:rPr lang="en-CA" sz="2000" dirty="0"/>
              <a:t>Once uploaded The LCD should display the expected string</a:t>
            </a:r>
          </a:p>
          <a:p>
            <a:pPr lvl="2"/>
            <a:endParaRPr lang="en-US" sz="2000" dirty="0"/>
          </a:p>
          <a:p>
            <a:pPr marL="914400" lvl="2" indent="0">
              <a:buFont typeface="Wingdings 3" charset="2"/>
              <a:buNone/>
            </a:pPr>
            <a:endParaRPr lang="en-US" sz="2000" dirty="0"/>
          </a:p>
          <a:p>
            <a:endParaRPr lang="en-US" dirty="0"/>
          </a:p>
        </p:txBody>
      </p:sp>
    </p:spTree>
    <p:extLst>
      <p:ext uri="{BB962C8B-B14F-4D97-AF65-F5344CB8AC3E}">
        <p14:creationId xmlns:p14="http://schemas.microsoft.com/office/powerpoint/2010/main" val="3436856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9461DCB-B61C-41BA-8273-CF533007D779}"/>
              </a:ext>
            </a:extLst>
          </p:cNvPr>
          <p:cNvPicPr>
            <a:picLocks noChangeAspect="1"/>
          </p:cNvPicPr>
          <p:nvPr/>
        </p:nvPicPr>
        <p:blipFill>
          <a:blip r:embed="rId2"/>
          <a:stretch>
            <a:fillRect/>
          </a:stretch>
        </p:blipFill>
        <p:spPr>
          <a:xfrm>
            <a:off x="0" y="516835"/>
            <a:ext cx="12192000" cy="6339491"/>
          </a:xfrm>
          <a:prstGeom prst="rect">
            <a:avLst/>
          </a:prstGeom>
        </p:spPr>
      </p:pic>
      <p:sp>
        <p:nvSpPr>
          <p:cNvPr id="3" name="Rectangle 2">
            <a:extLst>
              <a:ext uri="{FF2B5EF4-FFF2-40B4-BE49-F238E27FC236}">
                <a16:creationId xmlns:a16="http://schemas.microsoft.com/office/drawing/2014/main" id="{46B07114-BC30-4827-88CF-0E5E549B7B28}"/>
              </a:ext>
            </a:extLst>
          </p:cNvPr>
          <p:cNvSpPr/>
          <p:nvPr/>
        </p:nvSpPr>
        <p:spPr>
          <a:xfrm>
            <a:off x="250736" y="147503"/>
            <a:ext cx="2626040" cy="369332"/>
          </a:xfrm>
          <a:prstGeom prst="rect">
            <a:avLst/>
          </a:prstGeom>
        </p:spPr>
        <p:txBody>
          <a:bodyPr wrap="none">
            <a:spAutoFit/>
          </a:bodyPr>
          <a:lstStyle/>
          <a:p>
            <a:r>
              <a:rPr lang="en-US" b="1" dirty="0"/>
              <a:t>Code Used for Testing</a:t>
            </a:r>
          </a:p>
        </p:txBody>
      </p:sp>
    </p:spTree>
    <p:extLst>
      <p:ext uri="{BB962C8B-B14F-4D97-AF65-F5344CB8AC3E}">
        <p14:creationId xmlns:p14="http://schemas.microsoft.com/office/powerpoint/2010/main" val="2349462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ABE05-B9ED-4378-9455-29AD42E0C6CB}"/>
              </a:ext>
            </a:extLst>
          </p:cNvPr>
          <p:cNvSpPr>
            <a:spLocks noGrp="1"/>
          </p:cNvSpPr>
          <p:nvPr>
            <p:ph type="title"/>
          </p:nvPr>
        </p:nvSpPr>
        <p:spPr>
          <a:xfrm>
            <a:off x="176140" y="377438"/>
            <a:ext cx="4608924" cy="1007479"/>
          </a:xfrm>
        </p:spPr>
        <p:txBody>
          <a:bodyPr vert="horz" lIns="91440" tIns="45720" rIns="91440" bIns="45720" rtlCol="0" anchor="b">
            <a:normAutofit/>
          </a:bodyPr>
          <a:lstStyle/>
          <a:p>
            <a:r>
              <a:rPr lang="en-US" sz="4800" dirty="0"/>
              <a:t>Power Supply</a:t>
            </a:r>
          </a:p>
        </p:txBody>
      </p:sp>
      <p:pic>
        <p:nvPicPr>
          <p:cNvPr id="7" name="Content Placeholder 6">
            <a:extLst>
              <a:ext uri="{FF2B5EF4-FFF2-40B4-BE49-F238E27FC236}">
                <a16:creationId xmlns:a16="http://schemas.microsoft.com/office/drawing/2014/main" id="{54B6E4A9-3DBF-42E0-8727-198CD5410D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69992" y="1"/>
            <a:ext cx="6622008" cy="6858000"/>
          </a:xfrm>
        </p:spPr>
      </p:pic>
      <p:sp>
        <p:nvSpPr>
          <p:cNvPr id="8" name="TextBox 7">
            <a:extLst>
              <a:ext uri="{FF2B5EF4-FFF2-40B4-BE49-F238E27FC236}">
                <a16:creationId xmlns:a16="http://schemas.microsoft.com/office/drawing/2014/main" id="{CA39DE7E-BBED-4F62-9CCF-C40B81E08645}"/>
              </a:ext>
            </a:extLst>
          </p:cNvPr>
          <p:cNvSpPr txBox="1"/>
          <p:nvPr/>
        </p:nvSpPr>
        <p:spPr>
          <a:xfrm>
            <a:off x="275208" y="1731146"/>
            <a:ext cx="4492100" cy="3785652"/>
          </a:xfrm>
          <a:prstGeom prst="rect">
            <a:avLst/>
          </a:prstGeom>
          <a:noFill/>
        </p:spPr>
        <p:txBody>
          <a:bodyPr wrap="square" rtlCol="0">
            <a:spAutoFit/>
          </a:bodyPr>
          <a:lstStyle/>
          <a:p>
            <a:r>
              <a:rPr lang="en-IN" sz="2400" dirty="0"/>
              <a:t>Hardware Components and  Specifications:</a:t>
            </a:r>
          </a:p>
          <a:p>
            <a:endParaRPr lang="en-IN" sz="2400" dirty="0"/>
          </a:p>
          <a:p>
            <a:pPr marL="342900" indent="-342900">
              <a:buFont typeface="Arial" panose="020B0604020202020204" pitchFamily="34" charset="0"/>
              <a:buChar char="•"/>
            </a:pPr>
            <a:r>
              <a:rPr lang="en-IN" sz="2400" dirty="0"/>
              <a:t>Power Adapter -</a:t>
            </a:r>
          </a:p>
          <a:p>
            <a:pPr marL="800100" lvl="1" indent="-342900">
              <a:buFont typeface="Arial" panose="020B0604020202020204" pitchFamily="34" charset="0"/>
              <a:buChar char="•"/>
            </a:pPr>
            <a:r>
              <a:rPr lang="en-IN" dirty="0"/>
              <a:t>Output Voltage 12 V</a:t>
            </a:r>
          </a:p>
          <a:p>
            <a:pPr marL="800100" lvl="1" indent="-342900">
              <a:buFont typeface="Arial" panose="020B0604020202020204" pitchFamily="34" charset="0"/>
              <a:buChar char="•"/>
            </a:pPr>
            <a:r>
              <a:rPr lang="en-IN" dirty="0"/>
              <a:t>Input Voltage : 120 V</a:t>
            </a:r>
          </a:p>
          <a:p>
            <a:pPr marL="342900" indent="-342900">
              <a:buFont typeface="Arial" panose="020B0604020202020204" pitchFamily="34" charset="0"/>
              <a:buChar char="•"/>
            </a:pPr>
            <a:r>
              <a:rPr lang="en-US" sz="2400" dirty="0"/>
              <a:t>Breadboard breakout supply -</a:t>
            </a:r>
          </a:p>
          <a:p>
            <a:pPr marL="800100" lvl="1" indent="-342900">
              <a:buFont typeface="Arial" panose="020B0604020202020204" pitchFamily="34" charset="0"/>
              <a:buChar char="•"/>
            </a:pPr>
            <a:r>
              <a:rPr lang="en-US" sz="2000" dirty="0"/>
              <a:t>Input Supply : 12V</a:t>
            </a:r>
          </a:p>
          <a:p>
            <a:pPr marL="800100" lvl="1" indent="-342900">
              <a:buFont typeface="Arial" panose="020B0604020202020204" pitchFamily="34" charset="0"/>
              <a:buChar char="•"/>
            </a:pPr>
            <a:r>
              <a:rPr lang="en-US" sz="2000" dirty="0"/>
              <a:t>Output Voltage : 5V and 3.3V </a:t>
            </a:r>
          </a:p>
        </p:txBody>
      </p:sp>
    </p:spTree>
    <p:extLst>
      <p:ext uri="{BB962C8B-B14F-4D97-AF65-F5344CB8AC3E}">
        <p14:creationId xmlns:p14="http://schemas.microsoft.com/office/powerpoint/2010/main" val="34426063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0C35E-7E9E-4DDC-BC81-8A285C584615}"/>
              </a:ext>
            </a:extLst>
          </p:cNvPr>
          <p:cNvSpPr txBox="1">
            <a:spLocks/>
          </p:cNvSpPr>
          <p:nvPr/>
        </p:nvSpPr>
        <p:spPr>
          <a:xfrm>
            <a:off x="584569" y="568841"/>
            <a:ext cx="10259955" cy="870055"/>
          </a:xfrm>
          <a:prstGeom prst="rect">
            <a:avLst/>
          </a:prstGeom>
        </p:spPr>
        <p:txBody>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Power Supply - Testing Steps</a:t>
            </a:r>
          </a:p>
        </p:txBody>
      </p:sp>
      <p:sp>
        <p:nvSpPr>
          <p:cNvPr id="4" name="Content Placeholder 2">
            <a:extLst>
              <a:ext uri="{FF2B5EF4-FFF2-40B4-BE49-F238E27FC236}">
                <a16:creationId xmlns:a16="http://schemas.microsoft.com/office/drawing/2014/main" id="{B9B08A38-463C-4EAB-86D9-215682087BF6}"/>
              </a:ext>
            </a:extLst>
          </p:cNvPr>
          <p:cNvSpPr txBox="1">
            <a:spLocks/>
          </p:cNvSpPr>
          <p:nvPr/>
        </p:nvSpPr>
        <p:spPr>
          <a:xfrm>
            <a:off x="677334" y="1690687"/>
            <a:ext cx="10676466" cy="4727867"/>
          </a:xfrm>
          <a:prstGeom prst="rect">
            <a:avLst/>
          </a:prstGeom>
        </p:spPr>
        <p:txBody>
          <a:bodyPr>
            <a:normAutofit lnSpcReduction="1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r>
              <a:rPr lang="en-US" sz="2800" b="1" dirty="0"/>
              <a:t>Testing of Power supply</a:t>
            </a:r>
          </a:p>
          <a:p>
            <a:pPr lvl="1">
              <a:buFont typeface="Arial" panose="020B0604020202020204" pitchFamily="34" charset="0"/>
              <a:buChar char="•"/>
            </a:pPr>
            <a:r>
              <a:rPr lang="en-US" sz="2000" dirty="0"/>
              <a:t>To test the power supply, we need to check the voltage output from both the components</a:t>
            </a:r>
          </a:p>
          <a:p>
            <a:pPr lvl="1">
              <a:buFont typeface="Arial" panose="020B0604020202020204" pitchFamily="34" charset="0"/>
              <a:buChar char="•"/>
            </a:pPr>
            <a:r>
              <a:rPr lang="en-US" sz="2000" dirty="0"/>
              <a:t>To check the voltage we need to use the Multimeter</a:t>
            </a:r>
          </a:p>
          <a:p>
            <a:pPr marL="457200" lvl="1" indent="0">
              <a:buNone/>
            </a:pPr>
            <a:endParaRPr lang="en-US" sz="2000" dirty="0"/>
          </a:p>
          <a:p>
            <a:pPr lvl="1">
              <a:buFont typeface="Arial" panose="020B0604020202020204" pitchFamily="34" charset="0"/>
              <a:buChar char="•"/>
            </a:pPr>
            <a:r>
              <a:rPr lang="en-US" sz="2000" dirty="0"/>
              <a:t>Power Adapter</a:t>
            </a:r>
          </a:p>
          <a:p>
            <a:pPr lvl="2">
              <a:buFont typeface="Arial" panose="020B0604020202020204" pitchFamily="34" charset="0"/>
              <a:buChar char="•"/>
            </a:pPr>
            <a:r>
              <a:rPr lang="en-US" sz="2000" dirty="0"/>
              <a:t>Plug the power supply to the wall socket</a:t>
            </a:r>
          </a:p>
          <a:p>
            <a:pPr lvl="2">
              <a:buFont typeface="Arial" panose="020B0604020202020204" pitchFamily="34" charset="0"/>
              <a:buChar char="•"/>
            </a:pPr>
            <a:r>
              <a:rPr lang="en-US" sz="2000" dirty="0"/>
              <a:t>Set the multimeter to DC voltage - 20 V</a:t>
            </a:r>
          </a:p>
          <a:p>
            <a:pPr lvl="2">
              <a:buFont typeface="Arial" panose="020B0604020202020204" pitchFamily="34" charset="0"/>
              <a:buChar char="•"/>
            </a:pPr>
            <a:r>
              <a:rPr lang="en-US" sz="2000" dirty="0"/>
              <a:t>Connect the Red Wire from the multimeter to the outer or shiny portion of the output pin from Adapter and the black wire to inner section of the power supply</a:t>
            </a:r>
          </a:p>
          <a:p>
            <a:pPr lvl="2">
              <a:buFont typeface="Arial" panose="020B0604020202020204" pitchFamily="34" charset="0"/>
              <a:buChar char="•"/>
            </a:pPr>
            <a:r>
              <a:rPr lang="en-US" sz="2000" dirty="0"/>
              <a:t>The multimeter should show 12V as output</a:t>
            </a:r>
          </a:p>
          <a:p>
            <a:pPr lvl="2">
              <a:buFont typeface="Arial" panose="020B0604020202020204" pitchFamily="34" charset="0"/>
              <a:buChar char="•"/>
            </a:pPr>
            <a:endParaRPr lang="en-US" dirty="0"/>
          </a:p>
          <a:p>
            <a:pPr lvl="2">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6972297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9B6496C-6B85-430E-9265-B4F90D6FBA58}"/>
              </a:ext>
            </a:extLst>
          </p:cNvPr>
          <p:cNvSpPr txBox="1"/>
          <p:nvPr/>
        </p:nvSpPr>
        <p:spPr>
          <a:xfrm>
            <a:off x="396022" y="723109"/>
            <a:ext cx="10518673" cy="4185761"/>
          </a:xfrm>
          <a:prstGeom prst="rect">
            <a:avLst/>
          </a:prstGeom>
          <a:noFill/>
        </p:spPr>
        <p:txBody>
          <a:bodyPr wrap="square">
            <a:spAutoFit/>
          </a:bodyPr>
          <a:lstStyle/>
          <a:p>
            <a:pPr lvl="1"/>
            <a:r>
              <a:rPr lang="en-US" sz="2800" b="1" dirty="0"/>
              <a:t>Testing of Power supply </a:t>
            </a:r>
            <a:r>
              <a:rPr lang="en-US" sz="2800" b="1" dirty="0" err="1"/>
              <a:t>Cont</a:t>
            </a:r>
            <a:r>
              <a:rPr lang="en-US" sz="2800" b="1" dirty="0"/>
              <a:t>…</a:t>
            </a:r>
          </a:p>
          <a:p>
            <a:pPr lvl="1">
              <a:buFont typeface="Arial" panose="020B0604020202020204" pitchFamily="34" charset="0"/>
              <a:buChar char="•"/>
            </a:pPr>
            <a:endParaRPr lang="en-US" dirty="0"/>
          </a:p>
          <a:p>
            <a:pPr marL="742950" lvl="1" indent="-285750">
              <a:buFont typeface="Arial" panose="020B0604020202020204" pitchFamily="34" charset="0"/>
              <a:buChar char="•"/>
            </a:pPr>
            <a:r>
              <a:rPr lang="en-US" sz="2000" dirty="0"/>
              <a:t>Breadboard breakout supply</a:t>
            </a:r>
          </a:p>
          <a:p>
            <a:pPr lvl="1"/>
            <a:endParaRPr lang="en-US" sz="2000" dirty="0"/>
          </a:p>
          <a:p>
            <a:pPr marL="1200150" lvl="2" indent="-285750">
              <a:buFont typeface="Arial" panose="020B0604020202020204" pitchFamily="34" charset="0"/>
              <a:buChar char="•"/>
            </a:pPr>
            <a:r>
              <a:rPr lang="en-US" sz="2000" dirty="0"/>
              <a:t>Connect the power adapter to breakout board</a:t>
            </a:r>
          </a:p>
          <a:p>
            <a:pPr marL="1200150" lvl="2" indent="-285750">
              <a:buFont typeface="Arial" panose="020B0604020202020204" pitchFamily="34" charset="0"/>
              <a:buChar char="•"/>
            </a:pPr>
            <a:r>
              <a:rPr lang="en-US" sz="2000" dirty="0"/>
              <a:t>Set the multimeter to DC voltage - 20 V</a:t>
            </a:r>
          </a:p>
          <a:p>
            <a:pPr marL="1200150" lvl="2" indent="-285750">
              <a:buFont typeface="Arial" panose="020B0604020202020204" pitchFamily="34" charset="0"/>
              <a:buChar char="•"/>
            </a:pPr>
            <a:r>
              <a:rPr lang="en-US" sz="2000" dirty="0"/>
              <a:t>The pins on breakout board are marked with 3.3V and 5V</a:t>
            </a:r>
          </a:p>
          <a:p>
            <a:pPr marL="1200150" lvl="2" indent="-285750">
              <a:buFont typeface="Arial" panose="020B0604020202020204" pitchFamily="34" charset="0"/>
              <a:buChar char="•"/>
            </a:pPr>
            <a:r>
              <a:rPr lang="en-US" sz="2000" dirty="0"/>
              <a:t>Connect the Red wire from multimeter to +5V pin on the board and black wire to GND pin</a:t>
            </a:r>
          </a:p>
          <a:p>
            <a:pPr marL="1200150" lvl="2" indent="-285750">
              <a:buFont typeface="Arial" panose="020B0604020202020204" pitchFamily="34" charset="0"/>
              <a:buChar char="•"/>
            </a:pPr>
            <a:r>
              <a:rPr lang="en-US" sz="2000" dirty="0"/>
              <a:t>Multimeter output should show 5V</a:t>
            </a:r>
          </a:p>
          <a:p>
            <a:pPr marL="1200150" lvl="2" indent="-285750">
              <a:buFont typeface="Arial" panose="020B0604020202020204" pitchFamily="34" charset="0"/>
              <a:buChar char="•"/>
            </a:pPr>
            <a:r>
              <a:rPr lang="en-US" sz="2000" dirty="0"/>
              <a:t>Connect the Red wire from multimeter to +3.3 V pin on the board and black wire to GND pin</a:t>
            </a:r>
          </a:p>
          <a:p>
            <a:pPr marL="1200150" lvl="2" indent="-285750">
              <a:buFont typeface="Arial" panose="020B0604020202020204" pitchFamily="34" charset="0"/>
              <a:buChar char="•"/>
            </a:pPr>
            <a:r>
              <a:rPr lang="en-US" sz="2000" dirty="0"/>
              <a:t>Multimeter output should show 3.3V</a:t>
            </a:r>
          </a:p>
        </p:txBody>
      </p:sp>
    </p:spTree>
    <p:extLst>
      <p:ext uri="{BB962C8B-B14F-4D97-AF65-F5344CB8AC3E}">
        <p14:creationId xmlns:p14="http://schemas.microsoft.com/office/powerpoint/2010/main" val="20751105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2385E-95D1-4435-AAB5-A2AF105219A5}"/>
              </a:ext>
            </a:extLst>
          </p:cNvPr>
          <p:cNvSpPr>
            <a:spLocks noGrp="1"/>
          </p:cNvSpPr>
          <p:nvPr>
            <p:ph type="title"/>
          </p:nvPr>
        </p:nvSpPr>
        <p:spPr>
          <a:xfrm>
            <a:off x="123729" y="330731"/>
            <a:ext cx="4936542" cy="1595724"/>
          </a:xfrm>
        </p:spPr>
        <p:txBody>
          <a:bodyPr vert="horz" lIns="91440" tIns="45720" rIns="91440" bIns="45720" rtlCol="0" anchor="b">
            <a:normAutofit/>
          </a:bodyPr>
          <a:lstStyle/>
          <a:p>
            <a:r>
              <a:rPr lang="en-US" sz="4400" dirty="0"/>
              <a:t>Ultrasonic Sensor &amp; Buzzer</a:t>
            </a:r>
          </a:p>
        </p:txBody>
      </p:sp>
      <p:pic>
        <p:nvPicPr>
          <p:cNvPr id="11" name="Content Placeholder 10">
            <a:extLst>
              <a:ext uri="{FF2B5EF4-FFF2-40B4-BE49-F238E27FC236}">
                <a16:creationId xmlns:a16="http://schemas.microsoft.com/office/drawing/2014/main" id="{2AE9910E-0008-4A73-B060-2D4EEB94AF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36085" y="11096"/>
            <a:ext cx="6655915" cy="6846903"/>
          </a:xfrm>
        </p:spPr>
      </p:pic>
      <p:sp>
        <p:nvSpPr>
          <p:cNvPr id="12" name="TextBox 11">
            <a:extLst>
              <a:ext uri="{FF2B5EF4-FFF2-40B4-BE49-F238E27FC236}">
                <a16:creationId xmlns:a16="http://schemas.microsoft.com/office/drawing/2014/main" id="{FE118B12-7D44-492B-90CB-68615250EAE7}"/>
              </a:ext>
            </a:extLst>
          </p:cNvPr>
          <p:cNvSpPr txBox="1"/>
          <p:nvPr/>
        </p:nvSpPr>
        <p:spPr>
          <a:xfrm>
            <a:off x="263125" y="2148397"/>
            <a:ext cx="5035053" cy="4585871"/>
          </a:xfrm>
          <a:prstGeom prst="rect">
            <a:avLst/>
          </a:prstGeom>
          <a:noFill/>
        </p:spPr>
        <p:txBody>
          <a:bodyPr wrap="square" rtlCol="0">
            <a:spAutoFit/>
          </a:bodyPr>
          <a:lstStyle/>
          <a:p>
            <a:r>
              <a:rPr lang="en-IN" sz="2400" dirty="0"/>
              <a:t>Hardware Specification:</a:t>
            </a:r>
          </a:p>
          <a:p>
            <a:endParaRPr lang="en-IN" sz="2400" dirty="0"/>
          </a:p>
          <a:p>
            <a:r>
              <a:rPr lang="en-IN" sz="2400" dirty="0"/>
              <a:t>Ultrasonic Sensor (HC SR04):</a:t>
            </a:r>
          </a:p>
          <a:p>
            <a:pPr marL="342900" indent="-342900">
              <a:buFont typeface="Arial" panose="020B0604020202020204" pitchFamily="34" charset="0"/>
              <a:buChar char="•"/>
            </a:pPr>
            <a:r>
              <a:rPr lang="en-US" sz="2000" dirty="0"/>
              <a:t>Operating Voltage: DC 5V</a:t>
            </a:r>
          </a:p>
          <a:p>
            <a:pPr marL="342900" indent="-342900">
              <a:buFont typeface="Arial" panose="020B0604020202020204" pitchFamily="34" charset="0"/>
              <a:buChar char="•"/>
            </a:pPr>
            <a:r>
              <a:rPr lang="en-US" sz="2000" dirty="0"/>
              <a:t>Operating Current: 15mA</a:t>
            </a:r>
          </a:p>
          <a:p>
            <a:pPr marL="342900" indent="-342900">
              <a:buFont typeface="Arial" panose="020B0604020202020204" pitchFamily="34" charset="0"/>
              <a:buChar char="•"/>
            </a:pPr>
            <a:r>
              <a:rPr lang="en-IN" sz="2000" dirty="0"/>
              <a:t>Max Range: 4m</a:t>
            </a:r>
          </a:p>
          <a:p>
            <a:pPr marL="342900" indent="-342900">
              <a:buFont typeface="Arial" panose="020B0604020202020204" pitchFamily="34" charset="0"/>
              <a:buChar char="•"/>
            </a:pPr>
            <a:r>
              <a:rPr lang="en-IN" sz="2000" dirty="0"/>
              <a:t>Min Range: 2cm</a:t>
            </a:r>
          </a:p>
          <a:p>
            <a:endParaRPr lang="en-IN" sz="2000" dirty="0"/>
          </a:p>
          <a:p>
            <a:r>
              <a:rPr lang="en-IN" sz="2000" dirty="0"/>
              <a:t>Buzzer :</a:t>
            </a:r>
          </a:p>
          <a:p>
            <a:pPr marL="342900" indent="-342900">
              <a:buFont typeface="Arial" panose="020B0604020202020204" pitchFamily="34" charset="0"/>
              <a:buChar char="•"/>
            </a:pPr>
            <a:r>
              <a:rPr lang="en-IN" sz="2000" dirty="0"/>
              <a:t>Operating Voltage : 4-8V</a:t>
            </a:r>
          </a:p>
          <a:p>
            <a:pPr marL="342900" indent="-342900">
              <a:buFont typeface="Arial" panose="020B0604020202020204" pitchFamily="34" charset="0"/>
              <a:buChar char="•"/>
            </a:pPr>
            <a:r>
              <a:rPr lang="en-IN" sz="2000" dirty="0"/>
              <a:t>Max Current : &lt;=32mA</a:t>
            </a:r>
          </a:p>
          <a:p>
            <a:endParaRPr lang="en-IN" sz="2000" dirty="0"/>
          </a:p>
          <a:p>
            <a:endParaRPr lang="en-IN" sz="2000" dirty="0"/>
          </a:p>
          <a:p>
            <a:pPr marL="342900" indent="-342900">
              <a:buFont typeface="Arial" panose="020B0604020202020204" pitchFamily="34" charset="0"/>
              <a:buChar char="•"/>
            </a:pPr>
            <a:endParaRPr lang="en-IN" sz="2000" dirty="0"/>
          </a:p>
        </p:txBody>
      </p:sp>
    </p:spTree>
    <p:extLst>
      <p:ext uri="{BB962C8B-B14F-4D97-AF65-F5344CB8AC3E}">
        <p14:creationId xmlns:p14="http://schemas.microsoft.com/office/powerpoint/2010/main" val="19672752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D2E67-4339-4F6A-A66A-BD45EDE749FB}"/>
              </a:ext>
            </a:extLst>
          </p:cNvPr>
          <p:cNvSpPr>
            <a:spLocks noGrp="1"/>
          </p:cNvSpPr>
          <p:nvPr>
            <p:ph type="title"/>
          </p:nvPr>
        </p:nvSpPr>
        <p:spPr>
          <a:xfrm>
            <a:off x="587483" y="373205"/>
            <a:ext cx="9404723" cy="813374"/>
          </a:xfrm>
        </p:spPr>
        <p:txBody>
          <a:bodyPr/>
          <a:lstStyle/>
          <a:p>
            <a:r>
              <a:rPr lang="en-US" sz="4000" dirty="0"/>
              <a:t>Ultrasonic sensor and Buzzer- Testing  Steps</a:t>
            </a:r>
          </a:p>
        </p:txBody>
      </p:sp>
      <p:sp>
        <p:nvSpPr>
          <p:cNvPr id="4" name="Content Placeholder 2">
            <a:extLst>
              <a:ext uri="{FF2B5EF4-FFF2-40B4-BE49-F238E27FC236}">
                <a16:creationId xmlns:a16="http://schemas.microsoft.com/office/drawing/2014/main" id="{AAF10D5F-D2B0-4742-A3EA-E0A04250B8D1}"/>
              </a:ext>
            </a:extLst>
          </p:cNvPr>
          <p:cNvSpPr>
            <a:spLocks noGrp="1"/>
          </p:cNvSpPr>
          <p:nvPr>
            <p:ph idx="1"/>
          </p:nvPr>
        </p:nvSpPr>
        <p:spPr>
          <a:xfrm>
            <a:off x="587483" y="1981709"/>
            <a:ext cx="10958406" cy="5139190"/>
          </a:xfrm>
        </p:spPr>
        <p:txBody>
          <a:bodyPr>
            <a:normAutofit/>
          </a:bodyPr>
          <a:lstStyle/>
          <a:p>
            <a:r>
              <a:rPr lang="en-US" sz="2800" b="1" dirty="0"/>
              <a:t>Ultrasonic Sensor-</a:t>
            </a:r>
          </a:p>
          <a:p>
            <a:pPr lvl="1">
              <a:buFont typeface="Arial" panose="020B0604020202020204" pitchFamily="34" charset="0"/>
              <a:buChar char="•"/>
            </a:pPr>
            <a:r>
              <a:rPr lang="en-US" sz="2000" dirty="0"/>
              <a:t>In this project two Ultrasonic sensors are used to sense the Arrival and departure of the train at the railway crossing.</a:t>
            </a:r>
          </a:p>
          <a:p>
            <a:pPr lvl="1">
              <a:buFont typeface="Arial" panose="020B0604020202020204" pitchFamily="34" charset="0"/>
              <a:buChar char="•"/>
            </a:pPr>
            <a:r>
              <a:rPr lang="en-US" sz="2000" dirty="0"/>
              <a:t>These are connected to </a:t>
            </a:r>
            <a:r>
              <a:rPr lang="en-US" sz="2000" dirty="0" err="1"/>
              <a:t>Beaglebone</a:t>
            </a:r>
            <a:r>
              <a:rPr lang="en-US" sz="2000" dirty="0"/>
              <a:t> black.</a:t>
            </a:r>
          </a:p>
          <a:p>
            <a:r>
              <a:rPr lang="en-US" sz="2800" b="1" dirty="0"/>
              <a:t>Buzzer-</a:t>
            </a:r>
          </a:p>
          <a:p>
            <a:pPr lvl="1">
              <a:buFont typeface="Arial" panose="020B0604020202020204" pitchFamily="34" charset="0"/>
              <a:buChar char="•"/>
            </a:pPr>
            <a:r>
              <a:rPr lang="en-US" sz="2000" dirty="0"/>
              <a:t>Buzzer is used for two purposes:</a:t>
            </a:r>
          </a:p>
          <a:p>
            <a:pPr marL="457200" lvl="1" indent="0">
              <a:buNone/>
            </a:pPr>
            <a:r>
              <a:rPr lang="en-US" sz="2000" dirty="0"/>
              <a:t>	1. Signal the arrival and departure of train</a:t>
            </a:r>
          </a:p>
          <a:p>
            <a:pPr marL="457200" lvl="1" indent="0">
              <a:buNone/>
            </a:pPr>
            <a:r>
              <a:rPr lang="en-US" sz="2000" dirty="0"/>
              <a:t>	2. Alert in Emergency situation</a:t>
            </a:r>
          </a:p>
          <a:p>
            <a:endParaRPr lang="en-US" dirty="0"/>
          </a:p>
        </p:txBody>
      </p:sp>
    </p:spTree>
    <p:extLst>
      <p:ext uri="{BB962C8B-B14F-4D97-AF65-F5344CB8AC3E}">
        <p14:creationId xmlns:p14="http://schemas.microsoft.com/office/powerpoint/2010/main" val="39341073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A39FA-D22B-4AF8-9EE8-8308BA2DA305}"/>
              </a:ext>
            </a:extLst>
          </p:cNvPr>
          <p:cNvSpPr>
            <a:spLocks noGrp="1"/>
          </p:cNvSpPr>
          <p:nvPr>
            <p:ph type="title"/>
          </p:nvPr>
        </p:nvSpPr>
        <p:spPr>
          <a:xfrm>
            <a:off x="645129" y="609600"/>
            <a:ext cx="9404723" cy="686969"/>
          </a:xfrm>
        </p:spPr>
        <p:txBody>
          <a:bodyPr/>
          <a:lstStyle/>
          <a:p>
            <a:r>
              <a:rPr lang="en-US" sz="2800" b="1" dirty="0"/>
              <a:t>Steps to test Ultrasonic sensor and Buzzer-</a:t>
            </a:r>
            <a:endParaRPr lang="en-US" sz="2800" dirty="0"/>
          </a:p>
        </p:txBody>
      </p:sp>
      <p:sp>
        <p:nvSpPr>
          <p:cNvPr id="3" name="Content Placeholder 2">
            <a:extLst>
              <a:ext uri="{FF2B5EF4-FFF2-40B4-BE49-F238E27FC236}">
                <a16:creationId xmlns:a16="http://schemas.microsoft.com/office/drawing/2014/main" id="{6297B49E-635E-48A7-8162-7F0EEDE83A04}"/>
              </a:ext>
            </a:extLst>
          </p:cNvPr>
          <p:cNvSpPr>
            <a:spLocks noGrp="1"/>
          </p:cNvSpPr>
          <p:nvPr>
            <p:ph idx="1"/>
          </p:nvPr>
        </p:nvSpPr>
        <p:spPr>
          <a:xfrm>
            <a:off x="645130" y="1457740"/>
            <a:ext cx="9404723" cy="4790660"/>
          </a:xfrm>
        </p:spPr>
        <p:txBody>
          <a:bodyPr>
            <a:normAutofit/>
          </a:bodyPr>
          <a:lstStyle/>
          <a:p>
            <a:r>
              <a:rPr lang="en-US" b="1" dirty="0"/>
              <a:t>Connections of Ultrasonic Sensor with Arduino Uno for testing:</a:t>
            </a:r>
          </a:p>
          <a:p>
            <a:pPr lvl="1">
              <a:buFont typeface="Arial" panose="020B0604020202020204" pitchFamily="34" charset="0"/>
              <a:buChar char="•"/>
            </a:pPr>
            <a:r>
              <a:rPr lang="en-US" dirty="0"/>
              <a:t>Sensor has 4 wires </a:t>
            </a:r>
            <a:r>
              <a:rPr lang="en-US" dirty="0" err="1"/>
              <a:t>Vcc</a:t>
            </a:r>
            <a:r>
              <a:rPr lang="en-US" dirty="0"/>
              <a:t>, Trigger, Echo and Ground</a:t>
            </a:r>
          </a:p>
          <a:p>
            <a:pPr lvl="1">
              <a:buFont typeface="Arial" panose="020B0604020202020204" pitchFamily="34" charset="0"/>
              <a:buChar char="•"/>
            </a:pPr>
            <a:r>
              <a:rPr lang="en-US" dirty="0" err="1"/>
              <a:t>Vcc</a:t>
            </a:r>
            <a:r>
              <a:rPr lang="en-US" dirty="0"/>
              <a:t> and Ground wires are connected to 5V and GND with Arduino uno</a:t>
            </a:r>
          </a:p>
          <a:p>
            <a:pPr lvl="1">
              <a:buFont typeface="Arial" panose="020B0604020202020204" pitchFamily="34" charset="0"/>
              <a:buChar char="•"/>
            </a:pPr>
            <a:r>
              <a:rPr lang="en-US" dirty="0"/>
              <a:t>Trigger is connected to pin 10 of Arduino Uno</a:t>
            </a:r>
          </a:p>
          <a:p>
            <a:pPr lvl="1">
              <a:buFont typeface="Arial" panose="020B0604020202020204" pitchFamily="34" charset="0"/>
              <a:buChar char="•"/>
            </a:pPr>
            <a:r>
              <a:rPr lang="en-US" dirty="0"/>
              <a:t>Echo is connected to pin 9 of Arduino Uno</a:t>
            </a:r>
          </a:p>
          <a:p>
            <a:endParaRPr lang="en-US" b="1" dirty="0"/>
          </a:p>
          <a:p>
            <a:r>
              <a:rPr lang="en-US" b="1" dirty="0"/>
              <a:t>Connections of Buzzer with Arduino Uno for testing:</a:t>
            </a:r>
          </a:p>
          <a:p>
            <a:pPr lvl="1">
              <a:buFont typeface="Arial" panose="020B0604020202020204" pitchFamily="34" charset="0"/>
              <a:buChar char="•"/>
            </a:pPr>
            <a:r>
              <a:rPr lang="en-IN" dirty="0"/>
              <a:t>Buzzer has 2 wires </a:t>
            </a:r>
            <a:r>
              <a:rPr lang="en-IN" dirty="0" err="1"/>
              <a:t>i.e</a:t>
            </a:r>
            <a:r>
              <a:rPr lang="en-IN" dirty="0"/>
              <a:t> positive and negative.</a:t>
            </a:r>
          </a:p>
          <a:p>
            <a:pPr lvl="1">
              <a:buFont typeface="Arial" panose="020B0604020202020204" pitchFamily="34" charset="0"/>
              <a:buChar char="•"/>
            </a:pPr>
            <a:r>
              <a:rPr lang="en-IN" dirty="0"/>
              <a:t>Positive is connected to pin 2 from Arduino.</a:t>
            </a:r>
          </a:p>
          <a:p>
            <a:pPr lvl="1">
              <a:buFont typeface="Arial" panose="020B0604020202020204" pitchFamily="34" charset="0"/>
              <a:buChar char="•"/>
            </a:pPr>
            <a:r>
              <a:rPr lang="en-IN" dirty="0"/>
              <a:t>Negative is connected to ground n breadboard</a:t>
            </a:r>
          </a:p>
          <a:p>
            <a:pPr marL="0" indent="0">
              <a:buNone/>
            </a:pPr>
            <a:endParaRPr lang="en-US" dirty="0"/>
          </a:p>
        </p:txBody>
      </p:sp>
    </p:spTree>
    <p:extLst>
      <p:ext uri="{BB962C8B-B14F-4D97-AF65-F5344CB8AC3E}">
        <p14:creationId xmlns:p14="http://schemas.microsoft.com/office/powerpoint/2010/main" val="34487350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319FA6-1FF8-4267-8F2E-69B90DC01E4E}"/>
              </a:ext>
            </a:extLst>
          </p:cNvPr>
          <p:cNvSpPr>
            <a:spLocks noGrp="1"/>
          </p:cNvSpPr>
          <p:nvPr>
            <p:ph idx="1"/>
          </p:nvPr>
        </p:nvSpPr>
        <p:spPr>
          <a:xfrm>
            <a:off x="334686" y="635391"/>
            <a:ext cx="10982671" cy="5587217"/>
          </a:xfrm>
        </p:spPr>
        <p:txBody>
          <a:bodyPr>
            <a:normAutofit/>
          </a:bodyPr>
          <a:lstStyle/>
          <a:p>
            <a:r>
              <a:rPr lang="en-US" sz="2800" b="1" dirty="0"/>
              <a:t>Steps to test Ultrasonic sensor and Buzzer-</a:t>
            </a:r>
          </a:p>
          <a:p>
            <a:pPr marL="0" indent="0">
              <a:buNone/>
            </a:pPr>
            <a:endParaRPr lang="en-US" b="1" dirty="0"/>
          </a:p>
          <a:p>
            <a:pPr lvl="2"/>
            <a:r>
              <a:rPr lang="en-CA" sz="2000" dirty="0"/>
              <a:t>Connect the Arduino board to host computer</a:t>
            </a:r>
          </a:p>
          <a:p>
            <a:pPr lvl="2"/>
            <a:r>
              <a:rPr lang="en-CA" sz="2000" dirty="0"/>
              <a:t>Now select the COM port on which the Arduino Uno is connected, to do so open Tools menu and Select the COM port from the available list.</a:t>
            </a:r>
          </a:p>
          <a:p>
            <a:pPr lvl="2"/>
            <a:r>
              <a:rPr lang="en-CA" sz="2000" dirty="0"/>
              <a:t>We have taken a demo code from </a:t>
            </a:r>
            <a:r>
              <a:rPr lang="en-CA" sz="2000" dirty="0">
                <a:hlinkClick r:id="rId2"/>
              </a:rPr>
              <a:t>https://create.arduino.cc/projecthub/ammaratef45/detecting-obstacles-and-warning-arduino-and-ultrasonic-13e5ea</a:t>
            </a:r>
            <a:r>
              <a:rPr lang="en-CA" sz="2000" dirty="0"/>
              <a:t> </a:t>
            </a:r>
          </a:p>
          <a:p>
            <a:pPr lvl="2"/>
            <a:r>
              <a:rPr lang="en-CA" sz="2000" dirty="0"/>
              <a:t>In this code, when Sensor will something in the range a buzzer will beep.</a:t>
            </a:r>
          </a:p>
          <a:p>
            <a:pPr lvl="2"/>
            <a:r>
              <a:rPr lang="en-CA" sz="2000" dirty="0"/>
              <a:t>To compile and flash the code select the Arrow option in the tool bar, it will start uploading the code to Arduino Uno </a:t>
            </a:r>
          </a:p>
          <a:p>
            <a:pPr lvl="1">
              <a:buFont typeface="Arial" panose="020B0604020202020204" pitchFamily="34" charset="0"/>
              <a:buChar char="•"/>
            </a:pPr>
            <a:endParaRPr lang="en-US" sz="2000" dirty="0"/>
          </a:p>
        </p:txBody>
      </p:sp>
    </p:spTree>
    <p:extLst>
      <p:ext uri="{BB962C8B-B14F-4D97-AF65-F5344CB8AC3E}">
        <p14:creationId xmlns:p14="http://schemas.microsoft.com/office/powerpoint/2010/main" val="30197533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6E4A83-9E58-42FC-A476-C7E6CACFAC1D}"/>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FB1F91EC-2841-44EC-9936-7A7FC89619D2}"/>
              </a:ext>
            </a:extLst>
          </p:cNvPr>
          <p:cNvPicPr>
            <a:picLocks noChangeAspect="1"/>
          </p:cNvPicPr>
          <p:nvPr/>
        </p:nvPicPr>
        <p:blipFill>
          <a:blip r:embed="rId2"/>
          <a:stretch>
            <a:fillRect/>
          </a:stretch>
        </p:blipFill>
        <p:spPr>
          <a:xfrm>
            <a:off x="0" y="609601"/>
            <a:ext cx="12192000" cy="6246725"/>
          </a:xfrm>
          <a:prstGeom prst="rect">
            <a:avLst/>
          </a:prstGeom>
        </p:spPr>
      </p:pic>
      <p:sp>
        <p:nvSpPr>
          <p:cNvPr id="5" name="Rectangle 4">
            <a:extLst>
              <a:ext uri="{FF2B5EF4-FFF2-40B4-BE49-F238E27FC236}">
                <a16:creationId xmlns:a16="http://schemas.microsoft.com/office/drawing/2014/main" id="{6F9FFF77-4FDC-4149-AE26-874A7113E156}"/>
              </a:ext>
            </a:extLst>
          </p:cNvPr>
          <p:cNvSpPr/>
          <p:nvPr/>
        </p:nvSpPr>
        <p:spPr>
          <a:xfrm>
            <a:off x="316998" y="161828"/>
            <a:ext cx="2693366" cy="369332"/>
          </a:xfrm>
          <a:prstGeom prst="rect">
            <a:avLst/>
          </a:prstGeom>
        </p:spPr>
        <p:txBody>
          <a:bodyPr wrap="none">
            <a:spAutoFit/>
          </a:bodyPr>
          <a:lstStyle/>
          <a:p>
            <a:r>
              <a:rPr lang="en-US" b="1" dirty="0"/>
              <a:t>Code Used for Testing-</a:t>
            </a:r>
          </a:p>
        </p:txBody>
      </p:sp>
    </p:spTree>
    <p:extLst>
      <p:ext uri="{BB962C8B-B14F-4D97-AF65-F5344CB8AC3E}">
        <p14:creationId xmlns:p14="http://schemas.microsoft.com/office/powerpoint/2010/main" val="1629686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12001-0C70-4498-AD4F-CB1EA364FDC5}"/>
              </a:ext>
            </a:extLst>
          </p:cNvPr>
          <p:cNvSpPr>
            <a:spLocks noGrp="1"/>
          </p:cNvSpPr>
          <p:nvPr>
            <p:ph type="title"/>
          </p:nvPr>
        </p:nvSpPr>
        <p:spPr>
          <a:xfrm>
            <a:off x="241783" y="713809"/>
            <a:ext cx="4569913" cy="3956690"/>
          </a:xfrm>
        </p:spPr>
        <p:txBody>
          <a:bodyPr anchor="ctr">
            <a:normAutofit/>
          </a:bodyPr>
          <a:lstStyle/>
          <a:p>
            <a:r>
              <a:rPr lang="en-US" sz="5000" b="1" dirty="0">
                <a:solidFill>
                  <a:schemeClr val="tx1"/>
                </a:solidFill>
              </a:rPr>
              <a:t>LIST OF HARDWARE COMPONENTS TO BE TESTED</a:t>
            </a:r>
          </a:p>
        </p:txBody>
      </p:sp>
      <p:sp>
        <p:nvSpPr>
          <p:cNvPr id="3" name="Content Placeholder 2">
            <a:extLst>
              <a:ext uri="{FF2B5EF4-FFF2-40B4-BE49-F238E27FC236}">
                <a16:creationId xmlns:a16="http://schemas.microsoft.com/office/drawing/2014/main" id="{846D3DE7-9320-4CCD-B13D-57BE7B202229}"/>
              </a:ext>
            </a:extLst>
          </p:cNvPr>
          <p:cNvSpPr>
            <a:spLocks noGrp="1"/>
          </p:cNvSpPr>
          <p:nvPr>
            <p:ph idx="1"/>
          </p:nvPr>
        </p:nvSpPr>
        <p:spPr>
          <a:xfrm>
            <a:off x="6096000" y="590846"/>
            <a:ext cx="5008901" cy="6063167"/>
          </a:xfrm>
        </p:spPr>
        <p:txBody>
          <a:bodyPr anchor="ctr">
            <a:normAutofit/>
          </a:bodyPr>
          <a:lstStyle/>
          <a:p>
            <a:pPr marL="457200" indent="-457200">
              <a:buFont typeface="+mj-lt"/>
              <a:buAutoNum type="arabicPeriod"/>
            </a:pPr>
            <a:r>
              <a:rPr lang="en-US" sz="2400" dirty="0" err="1"/>
              <a:t>BeagleBone</a:t>
            </a:r>
            <a:r>
              <a:rPr lang="en-US" sz="2400" dirty="0"/>
              <a:t> Black</a:t>
            </a:r>
          </a:p>
          <a:p>
            <a:pPr marL="457200" indent="-457200">
              <a:buFont typeface="+mj-lt"/>
              <a:buAutoNum type="arabicPeriod"/>
            </a:pPr>
            <a:r>
              <a:rPr lang="en-US" sz="2400" dirty="0"/>
              <a:t>Wi-Fi Module- ESP8266</a:t>
            </a:r>
          </a:p>
          <a:p>
            <a:pPr marL="457200" indent="-457200">
              <a:buFont typeface="+mj-lt"/>
              <a:buAutoNum type="arabicPeriod"/>
            </a:pPr>
            <a:r>
              <a:rPr lang="en-US" sz="2400" dirty="0"/>
              <a:t>Power Supply Module</a:t>
            </a:r>
          </a:p>
          <a:p>
            <a:pPr marL="457200" indent="-457200">
              <a:buFont typeface="+mj-lt"/>
              <a:buAutoNum type="arabicPeriod"/>
            </a:pPr>
            <a:r>
              <a:rPr lang="en-US" sz="2400" dirty="0"/>
              <a:t>Arduino Uno</a:t>
            </a:r>
          </a:p>
          <a:p>
            <a:pPr marL="457200" indent="-457200">
              <a:buFont typeface="+mj-lt"/>
              <a:buAutoNum type="arabicPeriod"/>
            </a:pPr>
            <a:r>
              <a:rPr lang="en-US" sz="2400" dirty="0"/>
              <a:t>LCD (16x2)</a:t>
            </a:r>
          </a:p>
          <a:p>
            <a:pPr marL="457200" indent="-457200">
              <a:buFont typeface="+mj-lt"/>
              <a:buAutoNum type="arabicPeriod"/>
            </a:pPr>
            <a:r>
              <a:rPr lang="en-US" sz="2400" dirty="0"/>
              <a:t>Ultrasonic sensors</a:t>
            </a:r>
          </a:p>
          <a:p>
            <a:pPr marL="457200" indent="-457200">
              <a:buFont typeface="+mj-lt"/>
              <a:buAutoNum type="arabicPeriod"/>
            </a:pPr>
            <a:r>
              <a:rPr lang="en-US" sz="2400" dirty="0"/>
              <a:t>Buzzer</a:t>
            </a:r>
          </a:p>
          <a:p>
            <a:pPr marL="457200" indent="-457200">
              <a:buFont typeface="+mj-lt"/>
              <a:buAutoNum type="arabicPeriod"/>
            </a:pPr>
            <a:r>
              <a:rPr lang="en-US" sz="2400" dirty="0"/>
              <a:t>Panic Button</a:t>
            </a:r>
          </a:p>
          <a:p>
            <a:pPr marL="457200" indent="-457200">
              <a:buFont typeface="+mj-lt"/>
              <a:buAutoNum type="arabicPeriod"/>
            </a:pPr>
            <a:r>
              <a:rPr lang="en-US" sz="2400" dirty="0"/>
              <a:t>Motor Driver</a:t>
            </a:r>
          </a:p>
          <a:p>
            <a:pPr marL="457200" indent="-457200">
              <a:buFont typeface="+mj-lt"/>
              <a:buAutoNum type="arabicPeriod"/>
            </a:pPr>
            <a:r>
              <a:rPr lang="en-US" sz="2400" dirty="0"/>
              <a:t>Stepper Motor </a:t>
            </a:r>
          </a:p>
          <a:p>
            <a:pPr marL="457200" indent="-457200">
              <a:buFont typeface="+mj-lt"/>
              <a:buAutoNum type="arabicPeriod"/>
            </a:pPr>
            <a:r>
              <a:rPr lang="en-US" sz="2400" dirty="0"/>
              <a:t>Train</a:t>
            </a:r>
          </a:p>
        </p:txBody>
      </p:sp>
    </p:spTree>
    <p:extLst>
      <p:ext uri="{BB962C8B-B14F-4D97-AF65-F5344CB8AC3E}">
        <p14:creationId xmlns:p14="http://schemas.microsoft.com/office/powerpoint/2010/main" val="29875264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5A21FB-ED11-4AD7-8C7F-E1B734D816D0}"/>
              </a:ext>
            </a:extLst>
          </p:cNvPr>
          <p:cNvSpPr>
            <a:spLocks noGrp="1"/>
          </p:cNvSpPr>
          <p:nvPr>
            <p:ph type="title"/>
          </p:nvPr>
        </p:nvSpPr>
        <p:spPr>
          <a:xfrm>
            <a:off x="113996" y="190208"/>
            <a:ext cx="4830865" cy="1532060"/>
          </a:xfrm>
        </p:spPr>
        <p:txBody>
          <a:bodyPr vert="horz" lIns="91440" tIns="45720" rIns="91440" bIns="45720" rtlCol="0" anchor="b">
            <a:normAutofit fontScale="90000"/>
          </a:bodyPr>
          <a:lstStyle/>
          <a:p>
            <a:r>
              <a:rPr lang="en-US" sz="4800" dirty="0"/>
              <a:t>Motor and Switch</a:t>
            </a:r>
          </a:p>
        </p:txBody>
      </p:sp>
      <p:pic>
        <p:nvPicPr>
          <p:cNvPr id="12" name="Content Placeholder 11">
            <a:extLst>
              <a:ext uri="{FF2B5EF4-FFF2-40B4-BE49-F238E27FC236}">
                <a16:creationId xmlns:a16="http://schemas.microsoft.com/office/drawing/2014/main" id="{540D5604-582B-47E2-BF4D-B0B82C086BF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85661" y="0"/>
            <a:ext cx="7106339" cy="6858000"/>
          </a:xfrm>
        </p:spPr>
      </p:pic>
      <p:sp>
        <p:nvSpPr>
          <p:cNvPr id="2" name="Rectangle 1">
            <a:extLst>
              <a:ext uri="{FF2B5EF4-FFF2-40B4-BE49-F238E27FC236}">
                <a16:creationId xmlns:a16="http://schemas.microsoft.com/office/drawing/2014/main" id="{51655E64-AFA1-4BCF-9DD3-1FB68EE27192}"/>
              </a:ext>
            </a:extLst>
          </p:cNvPr>
          <p:cNvSpPr/>
          <p:nvPr/>
        </p:nvSpPr>
        <p:spPr>
          <a:xfrm>
            <a:off x="152900" y="2048580"/>
            <a:ext cx="4503506" cy="1631216"/>
          </a:xfrm>
          <a:prstGeom prst="rect">
            <a:avLst/>
          </a:prstGeom>
        </p:spPr>
        <p:txBody>
          <a:bodyPr wrap="square">
            <a:spAutoFit/>
          </a:bodyPr>
          <a:lstStyle/>
          <a:p>
            <a:r>
              <a:rPr lang="en-US" sz="2000" b="1" dirty="0"/>
              <a:t>28BYJ-48 Stepper motor and </a:t>
            </a:r>
          </a:p>
          <a:p>
            <a:r>
              <a:rPr lang="en-US" sz="2000" b="1" dirty="0"/>
              <a:t>the ULN2003 Driver module-</a:t>
            </a:r>
          </a:p>
          <a:p>
            <a:endParaRPr lang="en-US" sz="2000" b="1" dirty="0"/>
          </a:p>
          <a:p>
            <a:pPr lvl="1"/>
            <a:r>
              <a:rPr lang="en-US" sz="2000" dirty="0"/>
              <a:t>Rated Voltage: 5V</a:t>
            </a:r>
          </a:p>
          <a:p>
            <a:pPr lvl="1"/>
            <a:r>
              <a:rPr lang="en-US" sz="2000" dirty="0"/>
              <a:t>Stride Angle: 5.625°/64</a:t>
            </a:r>
          </a:p>
        </p:txBody>
      </p:sp>
      <p:sp>
        <p:nvSpPr>
          <p:cNvPr id="5" name="Rectangle 4">
            <a:extLst>
              <a:ext uri="{FF2B5EF4-FFF2-40B4-BE49-F238E27FC236}">
                <a16:creationId xmlns:a16="http://schemas.microsoft.com/office/drawing/2014/main" id="{67A5A51B-21B3-4ED4-BFAF-54405CDF91E7}"/>
              </a:ext>
            </a:extLst>
          </p:cNvPr>
          <p:cNvSpPr/>
          <p:nvPr/>
        </p:nvSpPr>
        <p:spPr>
          <a:xfrm>
            <a:off x="113996" y="4006108"/>
            <a:ext cx="4503506" cy="707886"/>
          </a:xfrm>
          <a:prstGeom prst="rect">
            <a:avLst/>
          </a:prstGeom>
        </p:spPr>
        <p:txBody>
          <a:bodyPr wrap="square">
            <a:spAutoFit/>
          </a:bodyPr>
          <a:lstStyle/>
          <a:p>
            <a:r>
              <a:rPr lang="en-US" sz="2000" b="1" dirty="0"/>
              <a:t>Switch</a:t>
            </a:r>
          </a:p>
          <a:p>
            <a:r>
              <a:rPr lang="en-US" sz="2000" dirty="0"/>
              <a:t>A p</a:t>
            </a:r>
            <a:r>
              <a:rPr lang="en-US" dirty="0"/>
              <a:t>ush button switch with 4 pin is used </a:t>
            </a:r>
            <a:endParaRPr lang="en-US" sz="2000" b="1" dirty="0"/>
          </a:p>
        </p:txBody>
      </p:sp>
    </p:spTree>
    <p:extLst>
      <p:ext uri="{BB962C8B-B14F-4D97-AF65-F5344CB8AC3E}">
        <p14:creationId xmlns:p14="http://schemas.microsoft.com/office/powerpoint/2010/main" val="38879344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ABD23-6EFD-4AD2-BE50-3A38632C6E88}"/>
              </a:ext>
            </a:extLst>
          </p:cNvPr>
          <p:cNvSpPr>
            <a:spLocks noGrp="1"/>
          </p:cNvSpPr>
          <p:nvPr>
            <p:ph type="title"/>
          </p:nvPr>
        </p:nvSpPr>
        <p:spPr>
          <a:xfrm>
            <a:off x="646111" y="452718"/>
            <a:ext cx="9404723" cy="792986"/>
          </a:xfrm>
        </p:spPr>
        <p:txBody>
          <a:bodyPr/>
          <a:lstStyle/>
          <a:p>
            <a:r>
              <a:rPr lang="en-US" sz="4000" dirty="0"/>
              <a:t>Stepper Motor and Switch- Testing Steps</a:t>
            </a:r>
          </a:p>
        </p:txBody>
      </p:sp>
      <p:sp>
        <p:nvSpPr>
          <p:cNvPr id="3" name="Content Placeholder 2">
            <a:extLst>
              <a:ext uri="{FF2B5EF4-FFF2-40B4-BE49-F238E27FC236}">
                <a16:creationId xmlns:a16="http://schemas.microsoft.com/office/drawing/2014/main" id="{998C46C1-FF96-4D59-99A3-4E31D45F90BE}"/>
              </a:ext>
            </a:extLst>
          </p:cNvPr>
          <p:cNvSpPr>
            <a:spLocks noGrp="1"/>
          </p:cNvSpPr>
          <p:nvPr>
            <p:ph idx="1"/>
          </p:nvPr>
        </p:nvSpPr>
        <p:spPr>
          <a:xfrm>
            <a:off x="646111" y="1952129"/>
            <a:ext cx="10214147" cy="5252299"/>
          </a:xfrm>
        </p:spPr>
        <p:txBody>
          <a:bodyPr/>
          <a:lstStyle/>
          <a:p>
            <a:r>
              <a:rPr lang="en-US" dirty="0"/>
              <a:t>We have used the 28BYJ-48 Stepper motor and the ULN2003 Driver module that will change the state of Gate as OPEN and CLOSE.</a:t>
            </a:r>
          </a:p>
          <a:p>
            <a:r>
              <a:rPr lang="en-US" dirty="0"/>
              <a:t>This is connected to </a:t>
            </a:r>
            <a:r>
              <a:rPr lang="en-US" dirty="0" err="1"/>
              <a:t>beaglebone</a:t>
            </a:r>
            <a:r>
              <a:rPr lang="en-US" dirty="0"/>
              <a:t> black directly on GPIO pins.</a:t>
            </a:r>
          </a:p>
          <a:p>
            <a:r>
              <a:rPr lang="en-US" dirty="0"/>
              <a:t>S</a:t>
            </a:r>
            <a:r>
              <a:rPr lang="en-US" b="1" dirty="0"/>
              <a:t>tepper motors</a:t>
            </a:r>
            <a:r>
              <a:rPr lang="en-US" dirty="0"/>
              <a:t> will operate only with the help of a driver module. This is because the controller module (In our project its BBB and for testing its Arduino Uno) will not be able to provide enough current from its I/O pins for the motor to operate. So we will use an external module like </a:t>
            </a:r>
            <a:r>
              <a:rPr lang="en-US" b="1" dirty="0"/>
              <a:t>ULN2003</a:t>
            </a:r>
            <a:r>
              <a:rPr lang="en-US" dirty="0"/>
              <a:t> module as </a:t>
            </a:r>
            <a:r>
              <a:rPr lang="en-US" b="1" dirty="0"/>
              <a:t>stepper motor driver</a:t>
            </a:r>
          </a:p>
          <a:p>
            <a:r>
              <a:rPr lang="en-US" dirty="0"/>
              <a:t>For testing switch, we have used a LED along with stepper motor.</a:t>
            </a:r>
          </a:p>
          <a:p>
            <a:r>
              <a:rPr lang="en-US" dirty="0"/>
              <a:t>If the state of switch is HIGH then LED will be on else if the state of switch is LOW then motor will rotate.</a:t>
            </a:r>
          </a:p>
        </p:txBody>
      </p:sp>
    </p:spTree>
    <p:extLst>
      <p:ext uri="{BB962C8B-B14F-4D97-AF65-F5344CB8AC3E}">
        <p14:creationId xmlns:p14="http://schemas.microsoft.com/office/powerpoint/2010/main" val="4805763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DD036-0B66-44F1-9ECD-B251FF2382CC}"/>
              </a:ext>
            </a:extLst>
          </p:cNvPr>
          <p:cNvSpPr>
            <a:spLocks noGrp="1"/>
          </p:cNvSpPr>
          <p:nvPr>
            <p:ph type="title"/>
          </p:nvPr>
        </p:nvSpPr>
        <p:spPr/>
        <p:txBody>
          <a:bodyPr/>
          <a:lstStyle/>
          <a:p>
            <a:r>
              <a:rPr lang="en-US" sz="2800" b="1" dirty="0"/>
              <a:t>Stepper Motor and Switch Connections-</a:t>
            </a:r>
          </a:p>
        </p:txBody>
      </p:sp>
      <p:sp>
        <p:nvSpPr>
          <p:cNvPr id="3" name="Content Placeholder 2">
            <a:extLst>
              <a:ext uri="{FF2B5EF4-FFF2-40B4-BE49-F238E27FC236}">
                <a16:creationId xmlns:a16="http://schemas.microsoft.com/office/drawing/2014/main" id="{7AFE34F0-C749-4139-8642-4AFBED81E838}"/>
              </a:ext>
            </a:extLst>
          </p:cNvPr>
          <p:cNvSpPr>
            <a:spLocks noGrp="1"/>
          </p:cNvSpPr>
          <p:nvPr>
            <p:ph idx="1"/>
          </p:nvPr>
        </p:nvSpPr>
        <p:spPr>
          <a:xfrm>
            <a:off x="527885" y="1223682"/>
            <a:ext cx="7638756" cy="5305864"/>
          </a:xfrm>
        </p:spPr>
        <p:txBody>
          <a:bodyPr>
            <a:noAutofit/>
          </a:bodyPr>
          <a:lstStyle/>
          <a:p>
            <a:r>
              <a:rPr lang="en-US" b="1" dirty="0"/>
              <a:t>Connections of Motor with Arduino Uno for testing:</a:t>
            </a:r>
          </a:p>
          <a:p>
            <a:pPr lvl="1">
              <a:buFont typeface="Arial" panose="020B0604020202020204" pitchFamily="34" charset="0"/>
              <a:buChar char="•"/>
            </a:pPr>
            <a:r>
              <a:rPr lang="en-US" sz="2000" dirty="0"/>
              <a:t>Motor is connected to driver circuit with a 5-pin connector that is ready to use type. </a:t>
            </a:r>
          </a:p>
          <a:p>
            <a:pPr lvl="1">
              <a:buFont typeface="Arial" panose="020B0604020202020204" pitchFamily="34" charset="0"/>
              <a:buChar char="•"/>
            </a:pPr>
            <a:r>
              <a:rPr lang="en-US" sz="2000" dirty="0"/>
              <a:t>Driver circuit is connected to Arduino Uno using 6 pins, out of which 2 are </a:t>
            </a:r>
            <a:r>
              <a:rPr lang="en-US" sz="2000" dirty="0" err="1"/>
              <a:t>Vcc</a:t>
            </a:r>
            <a:r>
              <a:rPr lang="en-US" sz="2000" dirty="0"/>
              <a:t> and ground. These two are connected to Arduino 5V and Ground respectively.</a:t>
            </a:r>
          </a:p>
          <a:p>
            <a:pPr lvl="1">
              <a:buFont typeface="Arial" panose="020B0604020202020204" pitchFamily="34" charset="0"/>
              <a:buChar char="•"/>
            </a:pPr>
            <a:r>
              <a:rPr lang="en-US" sz="2000" dirty="0"/>
              <a:t>Rest 4 pins of Driver circuit are input from Arduino and are connected to 8,9,10,11 pins of Arduino Uno.</a:t>
            </a:r>
          </a:p>
          <a:p>
            <a:pPr marL="457200" lvl="1" indent="0">
              <a:buNone/>
            </a:pPr>
            <a:endParaRPr lang="en-US" sz="2000" dirty="0"/>
          </a:p>
          <a:p>
            <a:r>
              <a:rPr lang="en-US" b="1" dirty="0"/>
              <a:t>Connections of  </a:t>
            </a:r>
            <a:r>
              <a:rPr lang="en-US" b="1" dirty="0" err="1"/>
              <a:t>Switchwith</a:t>
            </a:r>
            <a:r>
              <a:rPr lang="en-US" b="1" dirty="0"/>
              <a:t> Arduino Uno for testing:</a:t>
            </a:r>
          </a:p>
          <a:p>
            <a:pPr lvl="1">
              <a:buFont typeface="Arial" panose="020B0604020202020204" pitchFamily="34" charset="0"/>
              <a:buChar char="•"/>
            </a:pPr>
            <a:r>
              <a:rPr lang="en-US" sz="2000" dirty="0"/>
              <a:t>the switch is connected to digital pin 4 (D4) </a:t>
            </a:r>
          </a:p>
          <a:p>
            <a:pPr lvl="1">
              <a:buFont typeface="Arial" panose="020B0604020202020204" pitchFamily="34" charset="0"/>
              <a:buChar char="•"/>
            </a:pPr>
            <a:r>
              <a:rPr lang="en-US" sz="2000" dirty="0"/>
              <a:t>LED is connected to digital pin 8 (D8) of Arduino Uno.</a:t>
            </a:r>
          </a:p>
          <a:p>
            <a:pPr lvl="1">
              <a:buFont typeface="Arial" panose="020B0604020202020204" pitchFamily="34" charset="0"/>
              <a:buChar char="•"/>
            </a:pPr>
            <a:r>
              <a:rPr lang="en-US" sz="2000" dirty="0"/>
              <a:t>Schematic diagram shows the connections of switch and LED with Arduino Uno.</a:t>
            </a:r>
          </a:p>
        </p:txBody>
      </p:sp>
      <p:pic>
        <p:nvPicPr>
          <p:cNvPr id="4" name="Picture 3">
            <a:extLst>
              <a:ext uri="{FF2B5EF4-FFF2-40B4-BE49-F238E27FC236}">
                <a16:creationId xmlns:a16="http://schemas.microsoft.com/office/drawing/2014/main" id="{DAC8B322-8EB5-458C-A3C2-DFDC1D12E5B3}"/>
              </a:ext>
            </a:extLst>
          </p:cNvPr>
          <p:cNvPicPr>
            <a:picLocks noChangeAspect="1"/>
          </p:cNvPicPr>
          <p:nvPr/>
        </p:nvPicPr>
        <p:blipFill rotWithShape="1">
          <a:blip r:embed="rId2"/>
          <a:srcRect l="16615" t="32607" r="38500" b="19164"/>
          <a:stretch/>
        </p:blipFill>
        <p:spPr>
          <a:xfrm rot="5400000">
            <a:off x="7587647" y="2161528"/>
            <a:ext cx="5181600" cy="3305908"/>
          </a:xfrm>
          <a:prstGeom prst="rect">
            <a:avLst/>
          </a:prstGeom>
        </p:spPr>
      </p:pic>
    </p:spTree>
    <p:extLst>
      <p:ext uri="{BB962C8B-B14F-4D97-AF65-F5344CB8AC3E}">
        <p14:creationId xmlns:p14="http://schemas.microsoft.com/office/powerpoint/2010/main" val="37113759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C49D8-FECF-4B64-8198-5CB70520E8F7}"/>
              </a:ext>
            </a:extLst>
          </p:cNvPr>
          <p:cNvSpPr>
            <a:spLocks noGrp="1"/>
          </p:cNvSpPr>
          <p:nvPr>
            <p:ph type="title"/>
          </p:nvPr>
        </p:nvSpPr>
        <p:spPr>
          <a:xfrm>
            <a:off x="646111" y="452718"/>
            <a:ext cx="9404723" cy="827442"/>
          </a:xfrm>
        </p:spPr>
        <p:txBody>
          <a:bodyPr/>
          <a:lstStyle/>
          <a:p>
            <a:r>
              <a:rPr lang="en-US" sz="2800" b="1" dirty="0"/>
              <a:t>Stepper Motor and Switch Testing Steps</a:t>
            </a:r>
            <a:endParaRPr lang="en-US" sz="2800" dirty="0"/>
          </a:p>
        </p:txBody>
      </p:sp>
      <p:sp>
        <p:nvSpPr>
          <p:cNvPr id="3" name="Content Placeholder 2">
            <a:extLst>
              <a:ext uri="{FF2B5EF4-FFF2-40B4-BE49-F238E27FC236}">
                <a16:creationId xmlns:a16="http://schemas.microsoft.com/office/drawing/2014/main" id="{D908A0B0-5B65-44E9-9991-AEB2676DF3CF}"/>
              </a:ext>
            </a:extLst>
          </p:cNvPr>
          <p:cNvSpPr>
            <a:spLocks noGrp="1"/>
          </p:cNvSpPr>
          <p:nvPr>
            <p:ph idx="1"/>
          </p:nvPr>
        </p:nvSpPr>
        <p:spPr>
          <a:xfrm>
            <a:off x="393896" y="1294228"/>
            <a:ext cx="9404723" cy="4968239"/>
          </a:xfrm>
        </p:spPr>
        <p:txBody>
          <a:bodyPr>
            <a:normAutofit/>
          </a:bodyPr>
          <a:lstStyle/>
          <a:p>
            <a:pPr lvl="2"/>
            <a:r>
              <a:rPr lang="en-CA" sz="2000" dirty="0"/>
              <a:t>Connect the Arduino board to host computer</a:t>
            </a:r>
          </a:p>
          <a:p>
            <a:pPr lvl="2"/>
            <a:r>
              <a:rPr lang="en-CA" sz="2000" dirty="0"/>
              <a:t>Now select the COM port on which the Arduino Uno is connected, to do so open Tools menu and Select the COM port from the available list.</a:t>
            </a:r>
          </a:p>
          <a:p>
            <a:pPr lvl="2"/>
            <a:r>
              <a:rPr lang="en-CA" sz="2000" dirty="0"/>
              <a:t>In the code, </a:t>
            </a:r>
            <a:r>
              <a:rPr lang="en-US" sz="2000" dirty="0"/>
              <a:t>If the state of switch is HIGH then LED will be on else if the state of switch is LOW then motor will rotate .</a:t>
            </a:r>
            <a:endParaRPr lang="en-CA" sz="2000" dirty="0"/>
          </a:p>
          <a:p>
            <a:pPr lvl="2"/>
            <a:r>
              <a:rPr lang="en-CA" sz="2000" dirty="0"/>
              <a:t>To compile and flash the code select the Arrow option in the tool bar, it will start uploading the code to Arduino Uno </a:t>
            </a:r>
          </a:p>
          <a:p>
            <a:pPr lvl="1">
              <a:buFont typeface="Arial" panose="020B0604020202020204" pitchFamily="34" charset="0"/>
              <a:buChar char="•"/>
            </a:pPr>
            <a:endParaRPr lang="en-US" sz="2000" dirty="0"/>
          </a:p>
          <a:p>
            <a:endParaRPr lang="en-US" dirty="0"/>
          </a:p>
        </p:txBody>
      </p:sp>
    </p:spTree>
    <p:extLst>
      <p:ext uri="{BB962C8B-B14F-4D97-AF65-F5344CB8AC3E}">
        <p14:creationId xmlns:p14="http://schemas.microsoft.com/office/powerpoint/2010/main" val="11390331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A696ED-8F62-450B-95C9-1B34E9AAA2B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719CFAC-95C3-4E6C-9C6E-C2A35876FA04}"/>
              </a:ext>
            </a:extLst>
          </p:cNvPr>
          <p:cNvPicPr>
            <a:picLocks noChangeAspect="1"/>
          </p:cNvPicPr>
          <p:nvPr/>
        </p:nvPicPr>
        <p:blipFill>
          <a:blip r:embed="rId2"/>
          <a:stretch>
            <a:fillRect/>
          </a:stretch>
        </p:blipFill>
        <p:spPr>
          <a:xfrm>
            <a:off x="0" y="609601"/>
            <a:ext cx="12192000" cy="6246725"/>
          </a:xfrm>
          <a:prstGeom prst="rect">
            <a:avLst/>
          </a:prstGeom>
        </p:spPr>
      </p:pic>
      <p:sp>
        <p:nvSpPr>
          <p:cNvPr id="5" name="Rectangle 4">
            <a:extLst>
              <a:ext uri="{FF2B5EF4-FFF2-40B4-BE49-F238E27FC236}">
                <a16:creationId xmlns:a16="http://schemas.microsoft.com/office/drawing/2014/main" id="{52768A91-89D0-4B26-A1B3-8AD5EF7651F0}"/>
              </a:ext>
            </a:extLst>
          </p:cNvPr>
          <p:cNvSpPr/>
          <p:nvPr/>
        </p:nvSpPr>
        <p:spPr>
          <a:xfrm>
            <a:off x="296586" y="130073"/>
            <a:ext cx="2693366" cy="369332"/>
          </a:xfrm>
          <a:prstGeom prst="rect">
            <a:avLst/>
          </a:prstGeom>
        </p:spPr>
        <p:txBody>
          <a:bodyPr wrap="none">
            <a:spAutoFit/>
          </a:bodyPr>
          <a:lstStyle/>
          <a:p>
            <a:r>
              <a:rPr lang="en-US" b="1" dirty="0"/>
              <a:t>Code Used for Testing-</a:t>
            </a:r>
          </a:p>
        </p:txBody>
      </p:sp>
    </p:spTree>
    <p:extLst>
      <p:ext uri="{BB962C8B-B14F-4D97-AF65-F5344CB8AC3E}">
        <p14:creationId xmlns:p14="http://schemas.microsoft.com/office/powerpoint/2010/main" val="13433605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1" name="Rectangle 20">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62024977-78DF-4DEC-B0D9-D0F5AD3F7157}"/>
              </a:ext>
            </a:extLst>
          </p:cNvPr>
          <p:cNvPicPr>
            <a:picLocks noGrp="1" noChangeAspect="1"/>
          </p:cNvPicPr>
          <p:nvPr>
            <p:ph idx="1"/>
          </p:nvPr>
        </p:nvPicPr>
        <p:blipFill rotWithShape="1">
          <a:blip r:embed="rId6">
            <a:alphaModFix amt="40000"/>
          </a:blip>
          <a:srcRect l="-2" t="8034" b="4303"/>
          <a:stretch/>
        </p:blipFill>
        <p:spPr>
          <a:xfrm rot="16200000">
            <a:off x="2943646" y="-3070255"/>
            <a:ext cx="6858000" cy="12998510"/>
          </a:xfrm>
          <a:prstGeom prst="rect">
            <a:avLst/>
          </a:prstGeom>
        </p:spPr>
      </p:pic>
      <p:sp>
        <p:nvSpPr>
          <p:cNvPr id="2" name="Title 1">
            <a:extLst>
              <a:ext uri="{FF2B5EF4-FFF2-40B4-BE49-F238E27FC236}">
                <a16:creationId xmlns:a16="http://schemas.microsoft.com/office/drawing/2014/main" id="{1672D703-4A91-41FE-AEF8-C06ECF095B16}"/>
              </a:ext>
            </a:extLst>
          </p:cNvPr>
          <p:cNvSpPr>
            <a:spLocks noGrp="1"/>
          </p:cNvSpPr>
          <p:nvPr>
            <p:ph type="title"/>
          </p:nvPr>
        </p:nvSpPr>
        <p:spPr>
          <a:xfrm>
            <a:off x="1681583" y="1227556"/>
            <a:ext cx="8825658" cy="3329581"/>
          </a:xfrm>
        </p:spPr>
        <p:txBody>
          <a:bodyPr vert="horz" lIns="91440" tIns="45720" rIns="91440" bIns="45720" rtlCol="0" anchor="b">
            <a:normAutofit/>
          </a:bodyPr>
          <a:lstStyle/>
          <a:p>
            <a:r>
              <a:rPr lang="en-US" sz="7200" dirty="0">
                <a:solidFill>
                  <a:schemeClr val="tx1"/>
                </a:solidFill>
              </a:rPr>
              <a:t>The Train</a:t>
            </a:r>
          </a:p>
        </p:txBody>
      </p:sp>
    </p:spTree>
    <p:extLst>
      <p:ext uri="{BB962C8B-B14F-4D97-AF65-F5344CB8AC3E}">
        <p14:creationId xmlns:p14="http://schemas.microsoft.com/office/powerpoint/2010/main" val="30861865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D5FF9-4444-43EA-960B-C70EF952B555}"/>
              </a:ext>
            </a:extLst>
          </p:cNvPr>
          <p:cNvSpPr>
            <a:spLocks noGrp="1"/>
          </p:cNvSpPr>
          <p:nvPr>
            <p:ph type="title"/>
          </p:nvPr>
        </p:nvSpPr>
        <p:spPr/>
        <p:txBody>
          <a:bodyPr/>
          <a:lstStyle/>
          <a:p>
            <a:r>
              <a:rPr lang="en-US" dirty="0"/>
              <a:t>References:</a:t>
            </a:r>
          </a:p>
        </p:txBody>
      </p:sp>
      <p:sp>
        <p:nvSpPr>
          <p:cNvPr id="5" name="Rectangle 2">
            <a:extLst>
              <a:ext uri="{FF2B5EF4-FFF2-40B4-BE49-F238E27FC236}">
                <a16:creationId xmlns:a16="http://schemas.microsoft.com/office/drawing/2014/main" id="{DB61FC50-263E-4F48-8BC0-25CDEDD587B1}"/>
              </a:ext>
            </a:extLst>
          </p:cNvPr>
          <p:cNvSpPr>
            <a:spLocks noChangeArrowheads="1"/>
          </p:cNvSpPr>
          <p:nvPr/>
        </p:nvSpPr>
        <p:spPr bwMode="auto">
          <a:xfrm>
            <a:off x="506437" y="1148818"/>
            <a:ext cx="10761785" cy="4862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52352"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rgbClr val="2F5496"/>
              </a:solidFill>
              <a:effectLst/>
              <a:latin typeface="+mj-lt"/>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Ali, A. A. (2016, </a:t>
            </a:r>
            <a:r>
              <a:rPr kumimoji="0" lang="en-US" altLang="en-US" b="0" i="0" u="none" strike="noStrike" cap="none" normalizeH="0" baseline="0" dirty="0" err="1">
                <a:ln>
                  <a:noFill/>
                </a:ln>
                <a:solidFill>
                  <a:schemeClr val="tx1"/>
                </a:solidFill>
                <a:effectLst/>
                <a:latin typeface="+mj-lt"/>
                <a:ea typeface="Calibri" panose="020F0502020204030204" pitchFamily="34" charset="0"/>
                <a:cs typeface="Times New Roman" panose="02020603050405020304" pitchFamily="18" charset="0"/>
              </a:rPr>
              <a:t>Feburary</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 12). </a:t>
            </a:r>
            <a:r>
              <a:rPr kumimoji="0" lang="en-US" altLang="en-US" b="0" i="1"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Project Hub</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 Retrieved from </a:t>
            </a:r>
            <a:r>
              <a:rPr kumimoji="0" lang="en-US" altLang="en-US" b="0" i="0" u="none" strike="noStrike" cap="none" normalizeH="0" baseline="0" dirty="0" err="1">
                <a:ln>
                  <a:noFill/>
                </a:ln>
                <a:solidFill>
                  <a:schemeClr val="tx1"/>
                </a:solidFill>
                <a:effectLst/>
                <a:latin typeface="+mj-lt"/>
                <a:ea typeface="Calibri" panose="020F0502020204030204" pitchFamily="34" charset="0"/>
                <a:cs typeface="Times New Roman" panose="02020603050405020304" pitchFamily="18" charset="0"/>
              </a:rPr>
              <a:t>Create.Arduino</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 </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hlinkClick r:id="rId2"/>
              </a:rPr>
              <a:t>https://create.arduino.cc/projecthub/ammaratef45/detecting-obstacles-and-warning-arduino-and-ultrasonic-13e5ea</a:t>
            </a:r>
            <a:endPar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chemeClr val="tx1"/>
                </a:solidFill>
                <a:effectLst/>
                <a:latin typeface="+mj-lt"/>
                <a:ea typeface="Calibri" panose="020F0502020204030204" pitchFamily="34" charset="0"/>
                <a:cs typeface="Times New Roman" panose="02020603050405020304" pitchFamily="18" charset="0"/>
              </a:rPr>
              <a:t>earlephilhower</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 (NA). </a:t>
            </a:r>
            <a:r>
              <a:rPr kumimoji="0" lang="en-US" altLang="en-US" b="0" i="1"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esp8266/Arduino</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 Retrieved from Github.com: </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hlinkClick r:id="rId3"/>
              </a:rPr>
              <a:t>https://github.com/esp8266/Arduino</a:t>
            </a:r>
            <a:endPar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Raj, A. (2017, August 15). </a:t>
            </a:r>
            <a:r>
              <a:rPr kumimoji="0" lang="en-US" altLang="en-US" b="0" i="1"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Interfacing Stepper Motor with Arduino Uno</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 Retrieved from Circuit Digest: </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hlinkClick r:id="rId4"/>
              </a:rPr>
              <a:t>https://circuitdigest.com/microcontroller-projects/arduino-stepper-motor-control-tutorial</a:t>
            </a:r>
            <a:endPar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chemeClr val="tx1"/>
                </a:solidFill>
                <a:effectLst/>
                <a:latin typeface="+mj-lt"/>
                <a:ea typeface="Calibri" panose="020F0502020204030204" pitchFamily="34" charset="0"/>
                <a:cs typeface="Times New Roman" panose="02020603050405020304" pitchFamily="18" charset="0"/>
              </a:rPr>
              <a:t>Tomy</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 A. (NA, July). </a:t>
            </a:r>
            <a:r>
              <a:rPr kumimoji="0" lang="en-US" altLang="en-US" b="0" i="1"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Using Push Button Switch with Arduino Uno</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 Retrieved from Electro Some: </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hlinkClick r:id="rId5"/>
              </a:rPr>
              <a:t>https://electrosome.com/switch-arduino-uno/#:~:text=In%20this%20example%2C%20a%20push,DOWN%20resistors%20while%20interfacing%20switch</a:t>
            </a:r>
            <a:endPar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1358198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7133E-6453-46D5-A352-FEA7F875AE5D}"/>
              </a:ext>
            </a:extLst>
          </p:cNvPr>
          <p:cNvSpPr>
            <a:spLocks noGrp="1"/>
          </p:cNvSpPr>
          <p:nvPr>
            <p:ph type="title"/>
          </p:nvPr>
        </p:nvSpPr>
        <p:spPr>
          <a:xfrm>
            <a:off x="1969477" y="1435076"/>
            <a:ext cx="6991643" cy="1993924"/>
          </a:xfrm>
        </p:spPr>
        <p:txBody>
          <a:bodyPr/>
          <a:lstStyle/>
          <a:p>
            <a:r>
              <a:rPr lang="en-US" sz="4400" b="1" dirty="0"/>
              <a:t>THANK YOU!!</a:t>
            </a:r>
          </a:p>
        </p:txBody>
      </p:sp>
    </p:spTree>
    <p:extLst>
      <p:ext uri="{BB962C8B-B14F-4D97-AF65-F5344CB8AC3E}">
        <p14:creationId xmlns:p14="http://schemas.microsoft.com/office/powerpoint/2010/main" val="2674285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0D8FEC9-578E-4447-94B3-E5B7FEC31377}"/>
              </a:ext>
            </a:extLst>
          </p:cNvPr>
          <p:cNvSpPr txBox="1">
            <a:spLocks/>
          </p:cNvSpPr>
          <p:nvPr/>
        </p:nvSpPr>
        <p:spPr>
          <a:xfrm>
            <a:off x="430431" y="256032"/>
            <a:ext cx="10506456" cy="1014984"/>
          </a:xfrm>
          <a:prstGeom prst="rect">
            <a:avLst/>
          </a:prstGeom>
        </p:spPr>
        <p:txBody>
          <a:bodyPr vert="horz" lIns="91440" tIns="45720" rIns="91440" bIns="45720" rtlCol="0" anchor="b">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kern="1200" dirty="0">
                <a:solidFill>
                  <a:schemeClr val="tx1"/>
                </a:solidFill>
                <a:latin typeface="+mj-lt"/>
                <a:ea typeface="+mj-ea"/>
                <a:cs typeface="+mj-cs"/>
              </a:rPr>
              <a:t>TESTING OF HARDWARE COMPONENTS</a:t>
            </a:r>
          </a:p>
        </p:txBody>
      </p:sp>
      <p:graphicFrame>
        <p:nvGraphicFramePr>
          <p:cNvPr id="7" name="Content Placeholder 2">
            <a:extLst>
              <a:ext uri="{FF2B5EF4-FFF2-40B4-BE49-F238E27FC236}">
                <a16:creationId xmlns:a16="http://schemas.microsoft.com/office/drawing/2014/main" id="{A5C572B2-89F9-4319-B87D-B35A9ED95208}"/>
              </a:ext>
            </a:extLst>
          </p:cNvPr>
          <p:cNvGraphicFramePr/>
          <p:nvPr>
            <p:extLst>
              <p:ext uri="{D42A27DB-BD31-4B8C-83A1-F6EECF244321}">
                <p14:modId xmlns:p14="http://schemas.microsoft.com/office/powerpoint/2010/main" val="1443619588"/>
              </p:ext>
            </p:extLst>
          </p:nvPr>
        </p:nvGraphicFramePr>
        <p:xfrm>
          <a:off x="958788" y="2386607"/>
          <a:ext cx="10388915" cy="40408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E85A8226-8219-48F0-B45D-262C796CC163}"/>
              </a:ext>
            </a:extLst>
          </p:cNvPr>
          <p:cNvSpPr txBox="1"/>
          <p:nvPr/>
        </p:nvSpPr>
        <p:spPr>
          <a:xfrm flipH="1">
            <a:off x="867880" y="1597979"/>
            <a:ext cx="7672438" cy="461665"/>
          </a:xfrm>
          <a:prstGeom prst="rect">
            <a:avLst/>
          </a:prstGeom>
          <a:noFill/>
        </p:spPr>
        <p:txBody>
          <a:bodyPr wrap="square" rtlCol="0">
            <a:spAutoFit/>
          </a:bodyPr>
          <a:lstStyle/>
          <a:p>
            <a:r>
              <a:rPr lang="en-IN" sz="2400" b="1" dirty="0"/>
              <a:t>Testing of Hardware Components include</a:t>
            </a:r>
          </a:p>
        </p:txBody>
      </p:sp>
    </p:spTree>
    <p:extLst>
      <p:ext uri="{BB962C8B-B14F-4D97-AF65-F5344CB8AC3E}">
        <p14:creationId xmlns:p14="http://schemas.microsoft.com/office/powerpoint/2010/main" val="3677477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0D8FEC9-578E-4447-94B3-E5B7FEC31377}"/>
              </a:ext>
            </a:extLst>
          </p:cNvPr>
          <p:cNvSpPr txBox="1">
            <a:spLocks/>
          </p:cNvSpPr>
          <p:nvPr/>
        </p:nvSpPr>
        <p:spPr>
          <a:xfrm>
            <a:off x="841248" y="229399"/>
            <a:ext cx="10164932" cy="1014984"/>
          </a:xfrm>
          <a:prstGeom prst="rect">
            <a:avLst/>
          </a:prstGeom>
        </p:spPr>
        <p:txBody>
          <a:bodyPr vert="horz" lIns="91440" tIns="45720" rIns="91440" bIns="45720" rtlCol="0" anchor="b">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kern="1200" dirty="0">
                <a:solidFill>
                  <a:schemeClr val="tx1"/>
                </a:solidFill>
                <a:latin typeface="+mj-lt"/>
                <a:ea typeface="+mj-ea"/>
                <a:cs typeface="+mj-cs"/>
              </a:rPr>
              <a:t>TESTING OF HARDWARE COMPONENTS</a:t>
            </a:r>
          </a:p>
        </p:txBody>
      </p:sp>
      <p:graphicFrame>
        <p:nvGraphicFramePr>
          <p:cNvPr id="7" name="Content Placeholder 2">
            <a:extLst>
              <a:ext uri="{FF2B5EF4-FFF2-40B4-BE49-F238E27FC236}">
                <a16:creationId xmlns:a16="http://schemas.microsoft.com/office/drawing/2014/main" id="{A5C572B2-89F9-4319-B87D-B35A9ED95208}"/>
              </a:ext>
            </a:extLst>
          </p:cNvPr>
          <p:cNvGraphicFramePr/>
          <p:nvPr>
            <p:extLst>
              <p:ext uri="{D42A27DB-BD31-4B8C-83A1-F6EECF244321}">
                <p14:modId xmlns:p14="http://schemas.microsoft.com/office/powerpoint/2010/main" val="3913907116"/>
              </p:ext>
            </p:extLst>
          </p:nvPr>
        </p:nvGraphicFramePr>
        <p:xfrm>
          <a:off x="958788" y="2386607"/>
          <a:ext cx="10164932" cy="40141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E85A8226-8219-48F0-B45D-262C796CC163}"/>
              </a:ext>
            </a:extLst>
          </p:cNvPr>
          <p:cNvSpPr txBox="1"/>
          <p:nvPr/>
        </p:nvSpPr>
        <p:spPr>
          <a:xfrm flipH="1">
            <a:off x="867880" y="1597979"/>
            <a:ext cx="7672438" cy="461665"/>
          </a:xfrm>
          <a:prstGeom prst="rect">
            <a:avLst/>
          </a:prstGeom>
          <a:noFill/>
        </p:spPr>
        <p:txBody>
          <a:bodyPr wrap="square" rtlCol="0">
            <a:spAutoFit/>
          </a:bodyPr>
          <a:lstStyle/>
          <a:p>
            <a:r>
              <a:rPr lang="en-US" sz="2400" b="1" dirty="0"/>
              <a:t>Testing measures include</a:t>
            </a:r>
            <a:endParaRPr lang="en-IN" sz="2400" b="1" dirty="0"/>
          </a:p>
        </p:txBody>
      </p:sp>
    </p:spTree>
    <p:extLst>
      <p:ext uri="{BB962C8B-B14F-4D97-AF65-F5344CB8AC3E}">
        <p14:creationId xmlns:p14="http://schemas.microsoft.com/office/powerpoint/2010/main" val="2140016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B98D1-21AD-4194-AED6-8E59CB7C3799}"/>
              </a:ext>
            </a:extLst>
          </p:cNvPr>
          <p:cNvSpPr>
            <a:spLocks noGrp="1"/>
          </p:cNvSpPr>
          <p:nvPr>
            <p:ph type="title"/>
          </p:nvPr>
        </p:nvSpPr>
        <p:spPr>
          <a:xfrm>
            <a:off x="202227" y="479350"/>
            <a:ext cx="4991209" cy="887810"/>
          </a:xfrm>
        </p:spPr>
        <p:txBody>
          <a:bodyPr/>
          <a:lstStyle/>
          <a:p>
            <a:r>
              <a:rPr lang="en-US" dirty="0" err="1"/>
              <a:t>Beaglebone</a:t>
            </a:r>
            <a:r>
              <a:rPr lang="en-US" dirty="0"/>
              <a:t> Black</a:t>
            </a:r>
          </a:p>
        </p:txBody>
      </p:sp>
      <p:pic>
        <p:nvPicPr>
          <p:cNvPr id="17" name="Content Placeholder 16">
            <a:extLst>
              <a:ext uri="{FF2B5EF4-FFF2-40B4-BE49-F238E27FC236}">
                <a16:creationId xmlns:a16="http://schemas.microsoft.com/office/drawing/2014/main" id="{6C5403BA-C687-4BE3-A2E1-E711B4AE13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36974" y="0"/>
            <a:ext cx="6255025" cy="6858000"/>
          </a:xfrm>
        </p:spPr>
      </p:pic>
      <p:sp>
        <p:nvSpPr>
          <p:cNvPr id="18" name="TextBox 17">
            <a:extLst>
              <a:ext uri="{FF2B5EF4-FFF2-40B4-BE49-F238E27FC236}">
                <a16:creationId xmlns:a16="http://schemas.microsoft.com/office/drawing/2014/main" id="{6DBE635A-33BF-4313-AEA7-90808C7B56CE}"/>
              </a:ext>
            </a:extLst>
          </p:cNvPr>
          <p:cNvSpPr txBox="1"/>
          <p:nvPr/>
        </p:nvSpPr>
        <p:spPr>
          <a:xfrm>
            <a:off x="275208" y="1731146"/>
            <a:ext cx="5303958" cy="3662541"/>
          </a:xfrm>
          <a:prstGeom prst="rect">
            <a:avLst/>
          </a:prstGeom>
          <a:noFill/>
        </p:spPr>
        <p:txBody>
          <a:bodyPr wrap="square" rtlCol="0">
            <a:spAutoFit/>
          </a:bodyPr>
          <a:lstStyle/>
          <a:p>
            <a:r>
              <a:rPr lang="en-IN" sz="2400" dirty="0"/>
              <a:t>Hardware Specification:</a:t>
            </a:r>
          </a:p>
          <a:p>
            <a:endParaRPr lang="en-IN" sz="2400" dirty="0"/>
          </a:p>
          <a:p>
            <a:pPr marL="342900" indent="-342900">
              <a:buFont typeface="Arial" panose="020B0604020202020204" pitchFamily="34" charset="0"/>
              <a:buChar char="•"/>
            </a:pPr>
            <a:r>
              <a:rPr lang="en-US" sz="2000" dirty="0"/>
              <a:t>Power 5V, 3.3V </a:t>
            </a:r>
          </a:p>
          <a:p>
            <a:pPr marL="342900" indent="-342900">
              <a:buFont typeface="Arial" panose="020B0604020202020204" pitchFamily="34" charset="0"/>
              <a:buChar char="•"/>
            </a:pPr>
            <a:r>
              <a:rPr lang="en-IN" sz="2000" dirty="0"/>
              <a:t>3.3V I/O on all signals</a:t>
            </a:r>
          </a:p>
          <a:p>
            <a:pPr marL="342900" indent="-342900">
              <a:buFont typeface="Arial" panose="020B0604020202020204" pitchFamily="34" charset="0"/>
              <a:buChar char="•"/>
            </a:pPr>
            <a:r>
              <a:rPr lang="en-US" sz="2000" dirty="0"/>
              <a:t>McASP0, SPI1, I2C, GPIO(65), LCD, MMC1, MMC2, 7 AIN(1.8V MAX), 4 Timers, 3 Serial Ports, CAN0, EHRPWM(0,2), XDMA Interrupt, Power button, Expansion Board ID (Up to 4 can be stacked)</a:t>
            </a:r>
            <a:endParaRPr lang="en-IN" sz="2000" dirty="0"/>
          </a:p>
          <a:p>
            <a:pPr marL="342900" indent="-342900">
              <a:buFont typeface="Arial" panose="020B0604020202020204" pitchFamily="34" charset="0"/>
              <a:buChar char="•"/>
            </a:pPr>
            <a:endParaRPr lang="en-IN" sz="2400" dirty="0"/>
          </a:p>
        </p:txBody>
      </p:sp>
    </p:spTree>
    <p:extLst>
      <p:ext uri="{BB962C8B-B14F-4D97-AF65-F5344CB8AC3E}">
        <p14:creationId xmlns:p14="http://schemas.microsoft.com/office/powerpoint/2010/main" val="786861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093CD-87F2-4365-ACC6-EF73E7EFB55E}"/>
              </a:ext>
            </a:extLst>
          </p:cNvPr>
          <p:cNvSpPr>
            <a:spLocks noGrp="1"/>
          </p:cNvSpPr>
          <p:nvPr>
            <p:ph type="title"/>
          </p:nvPr>
        </p:nvSpPr>
        <p:spPr>
          <a:xfrm>
            <a:off x="677334" y="648355"/>
            <a:ext cx="9404723" cy="870055"/>
          </a:xfrm>
        </p:spPr>
        <p:txBody>
          <a:bodyPr/>
          <a:lstStyle/>
          <a:p>
            <a:r>
              <a:rPr lang="en-US" dirty="0" err="1"/>
              <a:t>Beaglebone</a:t>
            </a:r>
            <a:r>
              <a:rPr lang="en-US" dirty="0"/>
              <a:t> Black- Testing Steps</a:t>
            </a:r>
          </a:p>
        </p:txBody>
      </p:sp>
      <p:sp>
        <p:nvSpPr>
          <p:cNvPr id="4" name="Content Placeholder 2">
            <a:extLst>
              <a:ext uri="{FF2B5EF4-FFF2-40B4-BE49-F238E27FC236}">
                <a16:creationId xmlns:a16="http://schemas.microsoft.com/office/drawing/2014/main" id="{74FAACC5-8A0F-43E3-8045-D3BB2D135E1C}"/>
              </a:ext>
            </a:extLst>
          </p:cNvPr>
          <p:cNvSpPr>
            <a:spLocks noGrp="1"/>
          </p:cNvSpPr>
          <p:nvPr>
            <p:ph idx="1"/>
          </p:nvPr>
        </p:nvSpPr>
        <p:spPr>
          <a:xfrm>
            <a:off x="677334" y="1690687"/>
            <a:ext cx="10676466" cy="4727867"/>
          </a:xfrm>
        </p:spPr>
        <p:txBody>
          <a:bodyPr>
            <a:normAutofit/>
          </a:bodyPr>
          <a:lstStyle/>
          <a:p>
            <a:pPr marL="0" indent="0">
              <a:buNone/>
            </a:pPr>
            <a:r>
              <a:rPr lang="en-US" sz="2800" b="1" dirty="0"/>
              <a:t>Testing of beaglebone black Rev C</a:t>
            </a:r>
          </a:p>
          <a:p>
            <a:pPr>
              <a:buFont typeface="Arial" panose="020B0604020202020204" pitchFamily="34" charset="0"/>
              <a:buChar char="•"/>
            </a:pPr>
            <a:r>
              <a:rPr lang="en-US" dirty="0" err="1"/>
              <a:t>Beaglebone</a:t>
            </a:r>
            <a:r>
              <a:rPr lang="en-US" dirty="0"/>
              <a:t> black will be the central component, it will communicate with all the other peripherals and maintain the sync between them.</a:t>
            </a:r>
          </a:p>
          <a:p>
            <a:pPr>
              <a:buFont typeface="Arial" panose="020B0604020202020204" pitchFamily="34" charset="0"/>
              <a:buChar char="•"/>
            </a:pPr>
            <a:r>
              <a:rPr lang="en-US" dirty="0"/>
              <a:t>We will be using the embedded Linux OS on </a:t>
            </a:r>
            <a:r>
              <a:rPr lang="en-US" dirty="0" err="1"/>
              <a:t>Beaglebone</a:t>
            </a:r>
            <a:r>
              <a:rPr lang="en-US" dirty="0"/>
              <a:t> black to create a </a:t>
            </a:r>
            <a:r>
              <a:rPr lang="en-US" dirty="0" err="1"/>
              <a:t>muti</a:t>
            </a:r>
            <a:r>
              <a:rPr lang="en-US" dirty="0"/>
              <a:t>-threaded application</a:t>
            </a:r>
          </a:p>
          <a:p>
            <a:pPr>
              <a:buFont typeface="Arial" panose="020B0604020202020204" pitchFamily="34" charset="0"/>
              <a:buChar char="•"/>
            </a:pPr>
            <a:r>
              <a:rPr lang="en-US" dirty="0"/>
              <a:t>For testing beaglebone, following should be tested</a:t>
            </a:r>
          </a:p>
          <a:p>
            <a:pPr lvl="1">
              <a:buFont typeface="Arial" panose="020B0604020202020204" pitchFamily="34" charset="0"/>
              <a:buChar char="•"/>
            </a:pPr>
            <a:r>
              <a:rPr lang="en-US" dirty="0"/>
              <a:t>Linux installation</a:t>
            </a:r>
          </a:p>
          <a:p>
            <a:pPr lvl="1">
              <a:buFont typeface="Arial" panose="020B0604020202020204" pitchFamily="34" charset="0"/>
              <a:buChar char="•"/>
            </a:pPr>
            <a:r>
              <a:rPr lang="en-US" dirty="0"/>
              <a:t>Create a SSH session from Host machine with Beagle bone</a:t>
            </a:r>
          </a:p>
          <a:p>
            <a:pPr lvl="1">
              <a:buFont typeface="Arial" panose="020B0604020202020204" pitchFamily="34" charset="0"/>
              <a:buChar char="•"/>
            </a:pPr>
            <a:r>
              <a:rPr lang="en-US" dirty="0"/>
              <a:t>Create a C based code</a:t>
            </a:r>
          </a:p>
          <a:p>
            <a:pPr lvl="1">
              <a:buFont typeface="Arial" panose="020B0604020202020204" pitchFamily="34" charset="0"/>
              <a:buChar char="•"/>
            </a:pPr>
            <a:r>
              <a:rPr lang="en-US" dirty="0"/>
              <a:t>Execute the code</a:t>
            </a:r>
          </a:p>
          <a:p>
            <a:pPr lvl="1">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33042695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F890DF2-C7AC-4555-959F-62AF94E74183}"/>
              </a:ext>
            </a:extLst>
          </p:cNvPr>
          <p:cNvSpPr>
            <a:spLocks noGrp="1"/>
          </p:cNvSpPr>
          <p:nvPr>
            <p:ph idx="1"/>
          </p:nvPr>
        </p:nvSpPr>
        <p:spPr>
          <a:xfrm>
            <a:off x="425543" y="657665"/>
            <a:ext cx="10492414" cy="5542670"/>
          </a:xfrm>
        </p:spPr>
        <p:txBody>
          <a:bodyPr>
            <a:normAutofit fontScale="92500" lnSpcReduction="20000"/>
          </a:bodyPr>
          <a:lstStyle/>
          <a:p>
            <a:r>
              <a:rPr lang="en-CA" sz="3000" b="1" dirty="0"/>
              <a:t>Steps to load and run application in the </a:t>
            </a:r>
            <a:r>
              <a:rPr lang="en-CA" sz="3000" b="1" dirty="0" err="1"/>
              <a:t>BeagleBone</a:t>
            </a:r>
            <a:r>
              <a:rPr lang="en-CA" sz="3000" b="1" dirty="0"/>
              <a:t> black:</a:t>
            </a:r>
          </a:p>
          <a:p>
            <a:pPr marL="0" indent="0">
              <a:buNone/>
            </a:pPr>
            <a:endParaRPr lang="en-US" sz="1800" dirty="0"/>
          </a:p>
          <a:p>
            <a:pPr lvl="2"/>
            <a:r>
              <a:rPr lang="en-CA" sz="2000" dirty="0"/>
              <a:t>Write and debug the code on the desktop/host machine using the Eclipse IDE.</a:t>
            </a:r>
            <a:endParaRPr lang="en-US" sz="2000" dirty="0"/>
          </a:p>
          <a:p>
            <a:pPr lvl="2"/>
            <a:r>
              <a:rPr lang="en-CA" sz="2000" dirty="0"/>
              <a:t>Connect the </a:t>
            </a:r>
            <a:r>
              <a:rPr lang="en-CA" sz="2000" dirty="0" err="1"/>
              <a:t>BeagleBone</a:t>
            </a:r>
            <a:r>
              <a:rPr lang="en-CA" sz="2000" dirty="0"/>
              <a:t> with the host system (computer/laptop) using USB cable.</a:t>
            </a:r>
            <a:endParaRPr lang="en-US" sz="2000" dirty="0"/>
          </a:p>
          <a:p>
            <a:pPr lvl="2"/>
            <a:r>
              <a:rPr lang="en-CA" sz="2000" dirty="0"/>
              <a:t>Login into </a:t>
            </a:r>
            <a:r>
              <a:rPr lang="en-CA" sz="2000" dirty="0" err="1"/>
              <a:t>BeagleBone</a:t>
            </a:r>
            <a:r>
              <a:rPr lang="en-CA" sz="2000" dirty="0"/>
              <a:t> using the command: </a:t>
            </a:r>
            <a:r>
              <a:rPr lang="en-CA" sz="2000" i="1" dirty="0" err="1"/>
              <a:t>ssh</a:t>
            </a:r>
            <a:r>
              <a:rPr lang="en-CA" sz="2000" i="1" dirty="0"/>
              <a:t> 192.168.7.2 – l </a:t>
            </a:r>
            <a:r>
              <a:rPr lang="en-CA" sz="2000" i="1" dirty="0" err="1"/>
              <a:t>debian</a:t>
            </a:r>
            <a:r>
              <a:rPr lang="en-CA" sz="2000" i="1" dirty="0"/>
              <a:t> </a:t>
            </a:r>
            <a:endParaRPr lang="en-US" sz="2000" dirty="0"/>
          </a:p>
          <a:p>
            <a:pPr lvl="2"/>
            <a:r>
              <a:rPr lang="en-CA" sz="2000" dirty="0"/>
              <a:t>It will ask for password then enter “</a:t>
            </a:r>
            <a:r>
              <a:rPr lang="en-CA" sz="2000" dirty="0" err="1"/>
              <a:t>temppwd</a:t>
            </a:r>
            <a:r>
              <a:rPr lang="en-CA" sz="2000" dirty="0"/>
              <a:t>”.</a:t>
            </a:r>
            <a:endParaRPr lang="en-US" sz="2000" dirty="0"/>
          </a:p>
          <a:p>
            <a:pPr lvl="2"/>
            <a:r>
              <a:rPr lang="en-CA" sz="2000" dirty="0"/>
              <a:t>Make the source code into a compressed file using tar or </a:t>
            </a:r>
            <a:r>
              <a:rPr lang="en-CA" sz="2000" dirty="0" err="1"/>
              <a:t>gzip</a:t>
            </a:r>
            <a:r>
              <a:rPr lang="en-CA" sz="2000" dirty="0"/>
              <a:t>.</a:t>
            </a:r>
          </a:p>
          <a:p>
            <a:pPr lvl="2"/>
            <a:r>
              <a:rPr lang="en-CA" sz="2000" dirty="0"/>
              <a:t>Using sftp protocol type the command: </a:t>
            </a:r>
            <a:r>
              <a:rPr lang="en-CA" sz="2000" i="1" dirty="0"/>
              <a:t>sftp debian@192.168.7.2</a:t>
            </a:r>
            <a:r>
              <a:rPr lang="en-CA" sz="2000" dirty="0"/>
              <a:t> and send the source code into the </a:t>
            </a:r>
            <a:r>
              <a:rPr lang="en-CA" sz="2000" dirty="0" err="1"/>
              <a:t>beaglebone</a:t>
            </a:r>
            <a:r>
              <a:rPr lang="en-CA" sz="2000" dirty="0"/>
              <a:t> using the put command: sftp &gt; put filename</a:t>
            </a:r>
            <a:endParaRPr lang="en-US" sz="2000" dirty="0"/>
          </a:p>
          <a:p>
            <a:pPr lvl="2"/>
            <a:r>
              <a:rPr lang="en-CA" sz="2000" dirty="0" err="1"/>
              <a:t>Uncompress</a:t>
            </a:r>
            <a:r>
              <a:rPr lang="en-CA" sz="2000" dirty="0"/>
              <a:t> the file received in </a:t>
            </a:r>
            <a:r>
              <a:rPr lang="en-CA" sz="2000" dirty="0" err="1"/>
              <a:t>beaglebone</a:t>
            </a:r>
            <a:endParaRPr lang="en-US" sz="2000" dirty="0"/>
          </a:p>
          <a:p>
            <a:pPr lvl="2"/>
            <a:r>
              <a:rPr lang="en-CA" sz="2000" dirty="0"/>
              <a:t>Compile the source code sent into </a:t>
            </a:r>
            <a:r>
              <a:rPr lang="en-CA" sz="2000" dirty="0" err="1"/>
              <a:t>beaglebone</a:t>
            </a:r>
            <a:r>
              <a:rPr lang="en-CA" sz="2000" dirty="0"/>
              <a:t> using GCC </a:t>
            </a:r>
            <a:endParaRPr lang="en-US" sz="2000" dirty="0"/>
          </a:p>
          <a:p>
            <a:pPr lvl="2"/>
            <a:r>
              <a:rPr lang="en-CA" sz="2000" dirty="0"/>
              <a:t>Finally run the source code in </a:t>
            </a:r>
            <a:r>
              <a:rPr lang="en-CA" sz="2000" dirty="0" err="1"/>
              <a:t>beaglebone</a:t>
            </a:r>
            <a:r>
              <a:rPr lang="en-CA" sz="2000" dirty="0"/>
              <a:t> </a:t>
            </a:r>
            <a:endParaRPr lang="en-US" sz="2000" dirty="0"/>
          </a:p>
          <a:p>
            <a:pPr marL="914400" lvl="2" indent="0">
              <a:buNone/>
            </a:pPr>
            <a:endParaRPr lang="en-US" sz="1200" dirty="0"/>
          </a:p>
          <a:p>
            <a:endParaRPr lang="en-US" dirty="0"/>
          </a:p>
        </p:txBody>
      </p:sp>
    </p:spTree>
    <p:extLst>
      <p:ext uri="{BB962C8B-B14F-4D97-AF65-F5344CB8AC3E}">
        <p14:creationId xmlns:p14="http://schemas.microsoft.com/office/powerpoint/2010/main" val="3668402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2C526-E23F-4B9F-869A-3BDE8716745F}"/>
              </a:ext>
            </a:extLst>
          </p:cNvPr>
          <p:cNvSpPr>
            <a:spLocks noGrp="1"/>
          </p:cNvSpPr>
          <p:nvPr>
            <p:ph type="title"/>
          </p:nvPr>
        </p:nvSpPr>
        <p:spPr>
          <a:xfrm>
            <a:off x="224081" y="213567"/>
            <a:ext cx="9404723" cy="1400530"/>
          </a:xfrm>
        </p:spPr>
        <p:txBody>
          <a:bodyPr/>
          <a:lstStyle/>
          <a:p>
            <a:r>
              <a:rPr lang="en-US" sz="2400" b="1" dirty="0"/>
              <a:t>Code used for testing- </a:t>
            </a:r>
          </a:p>
        </p:txBody>
      </p:sp>
      <p:sp>
        <p:nvSpPr>
          <p:cNvPr id="3" name="Content Placeholder 2">
            <a:extLst>
              <a:ext uri="{FF2B5EF4-FFF2-40B4-BE49-F238E27FC236}">
                <a16:creationId xmlns:a16="http://schemas.microsoft.com/office/drawing/2014/main" id="{5E7F48B5-1099-4BF2-911F-9DAF8248455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B1B6218-8346-45FE-85CA-45A6D6E94390}"/>
              </a:ext>
            </a:extLst>
          </p:cNvPr>
          <p:cNvPicPr>
            <a:picLocks noChangeAspect="1"/>
          </p:cNvPicPr>
          <p:nvPr/>
        </p:nvPicPr>
        <p:blipFill>
          <a:blip r:embed="rId2"/>
          <a:stretch>
            <a:fillRect/>
          </a:stretch>
        </p:blipFill>
        <p:spPr>
          <a:xfrm>
            <a:off x="0" y="759655"/>
            <a:ext cx="12192000" cy="6096671"/>
          </a:xfrm>
          <a:prstGeom prst="rect">
            <a:avLst/>
          </a:prstGeom>
        </p:spPr>
      </p:pic>
    </p:spTree>
    <p:extLst>
      <p:ext uri="{BB962C8B-B14F-4D97-AF65-F5344CB8AC3E}">
        <p14:creationId xmlns:p14="http://schemas.microsoft.com/office/powerpoint/2010/main" val="3835140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otalTime>28</TotalTime>
  <Words>2520</Words>
  <Application>Microsoft Office PowerPoint</Application>
  <PresentationFormat>Widescreen</PresentationFormat>
  <Paragraphs>258</Paragraphs>
  <Slides>37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Century Gothic</vt:lpstr>
      <vt:lpstr>Times New Roman</vt:lpstr>
      <vt:lpstr>Wingdings 3</vt:lpstr>
      <vt:lpstr>Ion</vt:lpstr>
      <vt:lpstr>EMBEDDED SYSTEM DESIGN PROJECT ESE-4009 Group # 1  TESTING HARDWARE COMPONENTS</vt:lpstr>
      <vt:lpstr>IOT BASED AUTOMATIC RAILWAY GATE CONTROLLER</vt:lpstr>
      <vt:lpstr>LIST OF HARDWARE COMPONENTS TO BE TESTED</vt:lpstr>
      <vt:lpstr>PowerPoint Presentation</vt:lpstr>
      <vt:lpstr>PowerPoint Presentation</vt:lpstr>
      <vt:lpstr>Beaglebone Black</vt:lpstr>
      <vt:lpstr>Beaglebone Black- Testing Steps</vt:lpstr>
      <vt:lpstr>PowerPoint Presentation</vt:lpstr>
      <vt:lpstr>Code used for testing- </vt:lpstr>
      <vt:lpstr>ESP8266</vt:lpstr>
      <vt:lpstr>ESP8266 - Testing Steps</vt:lpstr>
      <vt:lpstr>PowerPoint Presentation</vt:lpstr>
      <vt:lpstr>PowerPoint Presentation</vt:lpstr>
      <vt:lpstr>PowerPoint Presentation</vt:lpstr>
      <vt:lpstr>Arduino UNO</vt:lpstr>
      <vt:lpstr>Features: </vt:lpstr>
      <vt:lpstr>16x2 LCD</vt:lpstr>
      <vt:lpstr>PowerPoint Presentation</vt:lpstr>
      <vt:lpstr>PowerPoint Presentation</vt:lpstr>
      <vt:lpstr>PowerPoint Presentation</vt:lpstr>
      <vt:lpstr>PowerPoint Presentation</vt:lpstr>
      <vt:lpstr>Power Supply</vt:lpstr>
      <vt:lpstr>PowerPoint Presentation</vt:lpstr>
      <vt:lpstr>PowerPoint Presentation</vt:lpstr>
      <vt:lpstr>Ultrasonic Sensor &amp; Buzzer</vt:lpstr>
      <vt:lpstr>Ultrasonic sensor and Buzzer- Testing  Steps</vt:lpstr>
      <vt:lpstr>Steps to test Ultrasonic sensor and Buzzer-</vt:lpstr>
      <vt:lpstr>PowerPoint Presentation</vt:lpstr>
      <vt:lpstr>PowerPoint Presentation</vt:lpstr>
      <vt:lpstr>Motor and Switch</vt:lpstr>
      <vt:lpstr>Stepper Motor and Switch- Testing Steps</vt:lpstr>
      <vt:lpstr>Stepper Motor and Switch Connections-</vt:lpstr>
      <vt:lpstr>Stepper Motor and Switch Testing Steps</vt:lpstr>
      <vt:lpstr>PowerPoint Presentation</vt:lpstr>
      <vt:lpstr>The Train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EMBEDDED SYSTEM DESIGN PROJECT ESE-4009 Group # 1  TESTING HARDWARE COMPONENTS</dc:title>
  <dc:creator>ramneet kaur</dc:creator>
  <cp:lastModifiedBy>ramneet kaur</cp:lastModifiedBy>
  <cp:revision>5</cp:revision>
  <dcterms:created xsi:type="dcterms:W3CDTF">2020-10-26T01:58:11Z</dcterms:created>
  <dcterms:modified xsi:type="dcterms:W3CDTF">2020-10-26T06:50:36Z</dcterms:modified>
</cp:coreProperties>
</file>